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9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557466"/>
          </a:xfrm>
        </p:spPr>
        <p:txBody>
          <a:bodyPr>
            <a:noAutofit/>
          </a:bodyPr>
          <a:lstStyle/>
          <a:p>
            <a:pPr algn="ctr"/>
            <a:r>
              <a:rPr lang="ru-RU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80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Анализ </a:t>
            </a:r>
            <a:br>
              <a:rPr lang="ru-RU" sz="80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80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работы МО</a:t>
            </a:r>
            <a:endParaRPr lang="ru-RU" sz="80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1046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Примерная схема самоанализа деятельности учителя по итогам учебного года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967170"/>
          </a:xfrm>
        </p:spPr>
        <p:txBody>
          <a:bodyPr/>
          <a:lstStyle/>
          <a:p>
            <a:r>
              <a:rPr lang="ru-RU" dirty="0" smtClean="0"/>
              <a:t>7. Предложения по организации учебного процесса и методической работы в новом учебном году:</a:t>
            </a:r>
          </a:p>
          <a:p>
            <a:r>
              <a:rPr lang="ru-RU" dirty="0" smtClean="0"/>
              <a:t>а) администрации ОУ;</a:t>
            </a:r>
          </a:p>
          <a:p>
            <a:r>
              <a:rPr lang="ru-RU" dirty="0" smtClean="0"/>
              <a:t>б) руководителю МО;</a:t>
            </a:r>
          </a:p>
          <a:p>
            <a:r>
              <a:rPr lang="ru-RU" dirty="0" smtClean="0"/>
              <a:t>в) коллегам.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85749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Примерная схема анализа работы  методического объединения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110046"/>
          </a:xfrm>
        </p:spPr>
        <p:txBody>
          <a:bodyPr>
            <a:normAutofit lnSpcReduction="10000"/>
          </a:bodyPr>
          <a:lstStyle/>
          <a:p>
            <a:r>
              <a:rPr lang="ru-RU" i="1" dirty="0" smtClean="0"/>
              <a:t>1блок - Анализ условий</a:t>
            </a:r>
          </a:p>
          <a:p>
            <a:r>
              <a:rPr lang="ru-RU" dirty="0" smtClean="0"/>
              <a:t>1) Анализ педагогических кадров (в сравнении с прошлым годом).</a:t>
            </a:r>
          </a:p>
          <a:p>
            <a:r>
              <a:rPr lang="ru-RU" dirty="0" smtClean="0"/>
              <a:t>2) Анализ работы по учебно-методическому обеспечению образовательного процесса по предмету.</a:t>
            </a:r>
          </a:p>
          <a:p>
            <a:r>
              <a:rPr lang="ru-RU" dirty="0" smtClean="0"/>
              <a:t>3) Анализ работы над единой методической темой.</a:t>
            </a:r>
          </a:p>
          <a:p>
            <a:r>
              <a:rPr lang="ru-RU" dirty="0" smtClean="0"/>
              <a:t>4) Анализ работы с молодыми специалистами (если такие имеются) в рамках методического объединения.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43902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Примерная схема анализа работы  методического объединения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181484"/>
          </a:xfrm>
        </p:spPr>
        <p:txBody>
          <a:bodyPr/>
          <a:lstStyle/>
          <a:p>
            <a:r>
              <a:rPr lang="ru-RU" dirty="0" smtClean="0"/>
              <a:t>5) Анализ деятельности творческих групп, действующих в рамках методического объединения</a:t>
            </a:r>
          </a:p>
          <a:p>
            <a:r>
              <a:rPr lang="ru-RU" dirty="0" smtClean="0"/>
              <a:t>6) Анализ инновационной деятельности</a:t>
            </a:r>
          </a:p>
          <a:p>
            <a:r>
              <a:rPr lang="ru-RU" dirty="0" smtClean="0"/>
              <a:t>7) Выявление, обобщение и внедрение актуального педагогического опыта в практику</a:t>
            </a:r>
          </a:p>
          <a:p>
            <a:r>
              <a:rPr lang="ru-RU" dirty="0" smtClean="0"/>
              <a:t>8) Анализ использования материально-технического обеспечения предмета в образовательном процессе 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6759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Примерная схема анализа работы  методического объединения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2 </a:t>
            </a:r>
            <a:r>
              <a:rPr lang="ru-RU" b="1" i="1" dirty="0" smtClean="0"/>
              <a:t>блок </a:t>
            </a:r>
            <a:r>
              <a:rPr lang="ru-RU" b="1" dirty="0" smtClean="0"/>
              <a:t>- </a:t>
            </a:r>
            <a:r>
              <a:rPr lang="ru-RU" b="1" i="1" dirty="0" smtClean="0"/>
              <a:t>Анализ состояния преподавания, качества знаний, умений и навыков учащихся.</a:t>
            </a:r>
          </a:p>
          <a:p>
            <a:r>
              <a:rPr lang="ru-RU" dirty="0" smtClean="0"/>
              <a:t>1) Анализ образовательного процесса по предмету</a:t>
            </a:r>
          </a:p>
          <a:p>
            <a:r>
              <a:rPr lang="ru-RU" dirty="0" smtClean="0"/>
              <a:t>2) Анализ внеклассной работы по предмету</a:t>
            </a:r>
          </a:p>
          <a:p>
            <a:r>
              <a:rPr lang="ru-RU" dirty="0" smtClean="0"/>
              <a:t>3) Анализ и результаты работы с одаренными детьми</a:t>
            </a:r>
          </a:p>
          <a:p>
            <a:r>
              <a:rPr lang="ru-RU" b="1" i="1" dirty="0" smtClean="0"/>
              <a:t>3 блок - Задачи, над которыми методическое объединение будет работать в будущем учебном году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8605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/>
              <a:t>Спасибо за внимание!</a:t>
            </a:r>
            <a:endParaRPr lang="ru-RU" sz="7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072230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/>
              <a:t>Анализ </a:t>
            </a:r>
            <a:r>
              <a:rPr lang="ru-RU" dirty="0" smtClean="0"/>
              <a:t>- логический прием познания, представляющий собой мысленное разложение предмета (явления, процесса) на части,- элементы, признаки, их сопоставление и последовательное изучение с целью выявления существенных, то есть необходимых и определенных качеств и свойств.</a:t>
            </a:r>
          </a:p>
          <a:p>
            <a:r>
              <a:rPr lang="ru-RU" b="1" dirty="0" smtClean="0"/>
              <a:t>Анализ </a:t>
            </a:r>
            <a:r>
              <a:rPr lang="ru-RU" dirty="0" smtClean="0"/>
              <a:t>- это сбор и обработка определенной, соответствующей информации для углубления понимания действительности, а также для подготовки и принятия на этой основе определенных управленческих решений.</a:t>
            </a:r>
          </a:p>
          <a:p>
            <a:r>
              <a:rPr lang="ru-RU" b="1" dirty="0" smtClean="0"/>
              <a:t>Проблемный анализ </a:t>
            </a:r>
            <a:r>
              <a:rPr lang="ru-RU" dirty="0" smtClean="0"/>
              <a:t>- это особый вид анализа, направленный на развитие образовательной системы на основе выявления и оценки проблем (разрывов между результатами жизнедеятельности системы, желаемыми и требуемыми в будущем, -и результатами, имеющими место в настоящий момент), а также на выявление и объяснение причин этих проблем (разрывов) с тем, чтобы, в конечном счете, обеспечить решение проблем и общее улучшение результатов системы.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b="1" dirty="0" smtClean="0"/>
              <a:t>Источники анализа МО: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286412"/>
          </a:xfrm>
        </p:spPr>
        <p:txBody>
          <a:bodyPr/>
          <a:lstStyle/>
          <a:p>
            <a:pPr lvl="0"/>
            <a:r>
              <a:rPr lang="ru-RU" dirty="0" smtClean="0"/>
              <a:t>нормативные документы;</a:t>
            </a:r>
          </a:p>
          <a:p>
            <a:pPr lvl="0"/>
            <a:r>
              <a:rPr lang="ru-RU" dirty="0" smtClean="0"/>
              <a:t>записи анализа посещенных уроков, протоколов;</a:t>
            </a:r>
          </a:p>
          <a:p>
            <a:pPr lvl="0"/>
            <a:r>
              <a:rPr lang="ru-RU" dirty="0" smtClean="0"/>
              <a:t>результаты диагностик, контрольных работ, учебного мониторинга, аттестации учащихся;</a:t>
            </a:r>
          </a:p>
          <a:p>
            <a:pPr lvl="0"/>
            <a:r>
              <a:rPr lang="ru-RU" dirty="0" smtClean="0"/>
              <a:t>результаты аттестации учителей;</a:t>
            </a:r>
          </a:p>
          <a:p>
            <a:pPr lvl="0"/>
            <a:r>
              <a:rPr lang="ru-RU" dirty="0" smtClean="0"/>
              <a:t>результаты повышения квалификации учителей;</a:t>
            </a:r>
          </a:p>
          <a:p>
            <a:pPr lvl="0"/>
            <a:r>
              <a:rPr lang="ru-RU" dirty="0" smtClean="0"/>
              <a:t>материалы анкетирования учителей;</a:t>
            </a:r>
          </a:p>
          <a:p>
            <a:pPr lvl="0"/>
            <a:r>
              <a:rPr lang="ru-RU" dirty="0" smtClean="0"/>
              <a:t>статистические документы;</a:t>
            </a:r>
          </a:p>
          <a:p>
            <a:pPr lvl="0"/>
            <a:r>
              <a:rPr lang="ru-RU" dirty="0" smtClean="0"/>
              <a:t>систематизированные данные по каждому виду деятельности (таблицы, диаграммы, графики, качественные характеристики).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Цели анализа МО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857784"/>
          </a:xfrm>
        </p:spPr>
        <p:txBody>
          <a:bodyPr/>
          <a:lstStyle/>
          <a:p>
            <a:r>
              <a:rPr lang="ru-RU" dirty="0" smtClean="0"/>
              <a:t>провести самоанализ деятельности МО за прошедший учебный год;</a:t>
            </a:r>
          </a:p>
          <a:p>
            <a:r>
              <a:rPr lang="ru-RU" dirty="0" smtClean="0"/>
              <a:t>оценить </a:t>
            </a:r>
            <a:r>
              <a:rPr lang="ru-RU" dirty="0" smtClean="0"/>
              <a:t>эффективность и результативность работы учителей (педагогов)МО в учебном году;</a:t>
            </a:r>
          </a:p>
          <a:p>
            <a:r>
              <a:rPr lang="ru-RU" dirty="0" smtClean="0"/>
              <a:t>наметить </a:t>
            </a:r>
            <a:r>
              <a:rPr lang="ru-RU" dirty="0" smtClean="0"/>
              <a:t>пути дальнейшего совершенствования деятельности МО в следующем учебном году.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135732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Требования </a:t>
            </a:r>
            <a:br>
              <a:rPr lang="ru-RU" b="1" dirty="0" smtClean="0"/>
            </a:br>
            <a:r>
              <a:rPr lang="ru-RU" b="1" dirty="0" smtClean="0"/>
              <a:t>к анализу работы МО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43050"/>
            <a:ext cx="8643998" cy="485778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1. Анализ должен быть  </a:t>
            </a:r>
            <a:r>
              <a:rPr lang="ru-RU" i="1" dirty="0" smtClean="0"/>
              <a:t>конкретным.</a:t>
            </a:r>
          </a:p>
          <a:p>
            <a:r>
              <a:rPr lang="ru-RU" i="1" dirty="0" smtClean="0"/>
              <a:t>2. </a:t>
            </a:r>
            <a:r>
              <a:rPr lang="ru-RU" dirty="0" smtClean="0"/>
              <a:t>Анализ</a:t>
            </a:r>
            <a:r>
              <a:rPr lang="ru-RU" i="1" dirty="0" smtClean="0"/>
              <a:t> </a:t>
            </a:r>
            <a:r>
              <a:rPr lang="ru-RU" dirty="0" smtClean="0"/>
              <a:t>должен обеспечивать </a:t>
            </a:r>
            <a:r>
              <a:rPr lang="ru-RU" i="1" dirty="0" smtClean="0"/>
              <a:t>полноту </a:t>
            </a:r>
            <a:r>
              <a:rPr lang="ru-RU" dirty="0" smtClean="0"/>
              <a:t>выявления существенных проблем (недостатков), не позволяющих достигать более высоких результатов работы МО.</a:t>
            </a:r>
          </a:p>
          <a:p>
            <a:r>
              <a:rPr lang="ru-RU" dirty="0" smtClean="0"/>
              <a:t>3. Анализ и оценка ситуации должны носить </a:t>
            </a:r>
            <a:r>
              <a:rPr lang="ru-RU" i="1" dirty="0" smtClean="0"/>
              <a:t>обоснованный характер.</a:t>
            </a:r>
          </a:p>
          <a:p>
            <a:r>
              <a:rPr lang="ru-RU" i="1" dirty="0" smtClean="0"/>
              <a:t>4. </a:t>
            </a:r>
            <a:r>
              <a:rPr lang="ru-RU" dirty="0" smtClean="0"/>
              <a:t>Выявленные в ходе анализа проблемы деятельности МО должны быть ранжированы по значимости и выделены наиболее приоритетные из них для неотложного решения.</a:t>
            </a:r>
          </a:p>
          <a:p>
            <a:r>
              <a:rPr lang="ru-RU" dirty="0" smtClean="0"/>
              <a:t>5. Анализ должен быть </a:t>
            </a:r>
            <a:r>
              <a:rPr lang="ru-RU" i="1" dirty="0" err="1" smtClean="0"/>
              <a:t>прогностичным</a:t>
            </a:r>
            <a:r>
              <a:rPr lang="ru-RU" i="1" dirty="0" smtClean="0"/>
              <a:t>.</a:t>
            </a:r>
          </a:p>
          <a:p>
            <a:r>
              <a:rPr lang="ru-RU" i="1" dirty="0" smtClean="0"/>
              <a:t>6. </a:t>
            </a:r>
            <a:r>
              <a:rPr lang="ru-RU" dirty="0" smtClean="0"/>
              <a:t>Выявленные в ходе анализа проблемы должны не просто констатироваться, но получать объяснение, позволяющее понять (а затем и устранить) их причины, прогнозировать, что может произойти, если проблема не будет устранена в обозримом будущем.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6759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Примерная схема самоанализа деятельности учителя по итогам учебного года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18148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b="1" dirty="0" smtClean="0"/>
              <a:t>1.</a:t>
            </a:r>
            <a:r>
              <a:rPr lang="ru-RU" dirty="0" smtClean="0"/>
              <a:t>Общие сведения о педагоге (Ф.И.О., квалификационная категория, педагогический стаж, курсовая подготовка в течение года, нагрузка в течение учебного года).</a:t>
            </a:r>
          </a:p>
          <a:p>
            <a:pPr lvl="0"/>
            <a:r>
              <a:rPr lang="ru-RU" dirty="0" smtClean="0"/>
              <a:t>2.Учебная деятельность в текущем году:</a:t>
            </a:r>
          </a:p>
          <a:p>
            <a:r>
              <a:rPr lang="ru-RU" dirty="0" smtClean="0"/>
              <a:t>а) какие учебные программы и учебники использовали в текущем учебном году;</a:t>
            </a:r>
          </a:p>
          <a:p>
            <a:r>
              <a:rPr lang="ru-RU" dirty="0" smtClean="0"/>
              <a:t>б)   сравнительный анализ учебных достижений учащихся;</a:t>
            </a:r>
          </a:p>
          <a:p>
            <a:r>
              <a:rPr lang="ru-RU" dirty="0" smtClean="0"/>
              <a:t>в)  какие факультативы, элективные курсы, спецкурсы преподавали в учебном году, результаты обучения.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8190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Примерная схема самоанализа деятельности учителя по итогам учебного года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824294"/>
          </a:xfrm>
        </p:spPr>
        <p:txBody>
          <a:bodyPr/>
          <a:lstStyle/>
          <a:p>
            <a:pPr lvl="0"/>
            <a:r>
              <a:rPr lang="ru-RU" dirty="0" smtClean="0"/>
              <a:t>3.   Участие обучаемых </a:t>
            </a:r>
            <a:r>
              <a:rPr lang="ru-RU" dirty="0" smtClean="0"/>
              <a:t>(учащихся) </a:t>
            </a:r>
            <a:r>
              <a:rPr lang="ru-RU" dirty="0" smtClean="0"/>
              <a:t>в олимпиадах, конференциях, предметных конкурсах, проектах разного уровня.</a:t>
            </a:r>
          </a:p>
          <a:p>
            <a:pPr lvl="0"/>
            <a:r>
              <a:rPr lang="ru-RU" dirty="0" smtClean="0"/>
              <a:t>4.   Внеклассная работа по предмету.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1046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Примерная схема самоанализа деятельности учителя по итогам учебного года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03860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5.   Повышение  квалификации и педагогического мастерства в течение учебного года:</a:t>
            </a:r>
          </a:p>
          <a:p>
            <a:r>
              <a:rPr lang="ru-RU" dirty="0" smtClean="0"/>
              <a:t>а) тема самообразования, ее реализация в текущем учебном году;</a:t>
            </a:r>
          </a:p>
          <a:p>
            <a:r>
              <a:rPr lang="ru-RU" dirty="0" smtClean="0"/>
              <a:t>б) методическая литература, которую изучали в течение года;</a:t>
            </a:r>
          </a:p>
          <a:p>
            <a:r>
              <a:rPr lang="ru-RU" dirty="0" smtClean="0"/>
              <a:t>в) семинары, конференции, мастер-классы, круглые столы (разных уровней), в работе которых приняли участие; </a:t>
            </a:r>
          </a:p>
          <a:p>
            <a:r>
              <a:rPr lang="ru-RU" dirty="0" smtClean="0"/>
              <a:t>г)  участие в конкурсах профессионального мастерства;</a:t>
            </a:r>
          </a:p>
          <a:p>
            <a:r>
              <a:rPr lang="ru-RU" dirty="0" err="1" smtClean="0"/>
              <a:t>д</a:t>
            </a:r>
            <a:r>
              <a:rPr lang="ru-RU" dirty="0" smtClean="0"/>
              <a:t>) публикации.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1046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Примерная схема самоанализа деятельности учителя по итогам учебного года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967170"/>
          </a:xfrm>
        </p:spPr>
        <p:txBody>
          <a:bodyPr/>
          <a:lstStyle/>
          <a:p>
            <a:r>
              <a:rPr lang="ru-RU" dirty="0" smtClean="0"/>
              <a:t>6. Инновационная деятельность:</a:t>
            </a:r>
          </a:p>
          <a:p>
            <a:r>
              <a:rPr lang="ru-RU" dirty="0" smtClean="0"/>
              <a:t>а) участие в экспериментальной деятельности;</a:t>
            </a:r>
          </a:p>
          <a:p>
            <a:r>
              <a:rPr lang="ru-RU" dirty="0" smtClean="0"/>
              <a:t>б) апробация новых программ, учебников;</a:t>
            </a:r>
          </a:p>
          <a:p>
            <a:r>
              <a:rPr lang="ru-RU" dirty="0" smtClean="0"/>
              <a:t>в) апробация и внедрение современных педагогических технологий.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222</TotalTime>
  <Words>414</Words>
  <Application>Microsoft Office PowerPoint</Application>
  <PresentationFormat>Экран (4:3)</PresentationFormat>
  <Paragraphs>68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  Анализ  работы МО</vt:lpstr>
      <vt:lpstr>Слайд 2</vt:lpstr>
      <vt:lpstr>Источники анализа МО: </vt:lpstr>
      <vt:lpstr>Цели анализа МО</vt:lpstr>
      <vt:lpstr>Требования  к анализу работы МО </vt:lpstr>
      <vt:lpstr>Примерная схема самоанализа деятельности учителя по итогам учебного года</vt:lpstr>
      <vt:lpstr>Примерная схема самоанализа деятельности учителя по итогам учебного года</vt:lpstr>
      <vt:lpstr>Примерная схема самоанализа деятельности учителя по итогам учебного года</vt:lpstr>
      <vt:lpstr>Примерная схема самоанализа деятельности учителя по итогам учебного года</vt:lpstr>
      <vt:lpstr>Примерная схема самоанализа деятельности учителя по итогам учебного года</vt:lpstr>
      <vt:lpstr>     Примерная схема анализа работы  методического объединения </vt:lpstr>
      <vt:lpstr>Примерная схема анализа работы  методического объединения</vt:lpstr>
      <vt:lpstr>Примерная схема анализа работы  методического объединения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Анализ  работы МО</dc:title>
  <cp:lastModifiedBy>Admin</cp:lastModifiedBy>
  <cp:revision>25</cp:revision>
  <dcterms:modified xsi:type="dcterms:W3CDTF">2015-09-21T20:06:27Z</dcterms:modified>
</cp:coreProperties>
</file>