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1" r:id="rId10"/>
    <p:sldId id="260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103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103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103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103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103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82170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Организация деятельности методического объединения педагогов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/>
              <a:t>«Без стремления к научной работе педагог неизбежно попадает во власть трех педагогических демонов: рутинности, банальности, механичности…»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Адольф </a:t>
            </a:r>
            <a:r>
              <a:rPr lang="ru-RU" sz="2200" i="1" dirty="0" err="1" smtClean="0"/>
              <a:t>Дистервег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7406640" cy="106680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200" dirty="0" smtClean="0"/>
              <a:t>Семинар-консультация для руководителей МО</a:t>
            </a:r>
          </a:p>
          <a:p>
            <a:pPr algn="ctr"/>
            <a:r>
              <a:rPr lang="ru-RU" sz="4200" dirty="0" smtClean="0"/>
              <a:t>22.09.2015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Примерный перечень документации методического объединения: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17. Адреса передового педагогического </a:t>
            </a:r>
            <a:r>
              <a:rPr lang="ru-RU" dirty="0" err="1" smtClean="0"/>
              <a:t>опыта.</a:t>
            </a:r>
            <a:r>
              <a:rPr lang="ru-RU" dirty="0" err="1" smtClean="0">
                <a:hlinkClick r:id="rId2" action="ppaction://hlinkfile"/>
              </a:rPr>
              <a:t>Приложения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18. План работы с молодыми специалистами в МО.</a:t>
            </a:r>
          </a:p>
          <a:p>
            <a:pPr>
              <a:buNone/>
            </a:pPr>
            <a:r>
              <a:rPr lang="ru-RU" dirty="0" smtClean="0"/>
              <a:t>19.Протоколы заседаний МО.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Используемая литература: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Дереклеева</a:t>
            </a:r>
            <a:r>
              <a:rPr lang="ru-RU" dirty="0" smtClean="0"/>
              <a:t> Н.И. Справочник завуча: Учебно-методическая работа. Воспитательная работа. 5-11 классы. – М.: ВАКО, 2006.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Кульневич</a:t>
            </a:r>
            <a:r>
              <a:rPr lang="ru-RU" dirty="0" smtClean="0"/>
              <a:t> С.В., Гончарова В.И., </a:t>
            </a:r>
            <a:r>
              <a:rPr lang="ru-RU" dirty="0" err="1" smtClean="0"/>
              <a:t>Лакоценина</a:t>
            </a:r>
            <a:r>
              <a:rPr lang="ru-RU" dirty="0" smtClean="0"/>
              <a:t> Т.П. Управление современной школой. Выпуск </a:t>
            </a:r>
            <a:r>
              <a:rPr lang="en-US" dirty="0" smtClean="0"/>
              <a:t>II</a:t>
            </a:r>
            <a:r>
              <a:rPr lang="ru-RU" dirty="0" smtClean="0"/>
              <a:t>. Организация и содержание методической работы. – </a:t>
            </a:r>
            <a:r>
              <a:rPr lang="ru-RU" dirty="0" err="1" smtClean="0"/>
              <a:t>Ростов-н</a:t>
            </a:r>
            <a:r>
              <a:rPr lang="ru-RU" dirty="0" smtClean="0"/>
              <a:t>/Д: Учитель, 2004.</a:t>
            </a:r>
          </a:p>
          <a:p>
            <a:pPr>
              <a:buNone/>
            </a:pPr>
            <a:r>
              <a:rPr lang="ru-RU" dirty="0" smtClean="0"/>
              <a:t>3. Макарова Т.Н. Планирование и организация методической работы в школе. – М.: Центр «Педагогический поиск», 2001.</a:t>
            </a:r>
          </a:p>
          <a:p>
            <a:pPr>
              <a:buNone/>
            </a:pPr>
            <a:r>
              <a:rPr lang="ru-RU" dirty="0" smtClean="0"/>
              <a:t>4. Организация работы школьного методического объединения: нормативные и инструктивно-методические материалы/ авт.-сост. О.И.Медведева, </a:t>
            </a:r>
            <a:r>
              <a:rPr lang="ru-RU" dirty="0" err="1" smtClean="0"/>
              <a:t>Т.А.Кобзарева</a:t>
            </a:r>
            <a:r>
              <a:rPr lang="ru-RU" dirty="0" smtClean="0"/>
              <a:t>. – Волгоград: Учитель, 2010.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Документация методического объединения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i="1" dirty="0" smtClean="0"/>
              <a:t>Примерный перечень документации методического объединения:</a:t>
            </a:r>
          </a:p>
          <a:p>
            <a:pPr algn="just">
              <a:buNone/>
            </a:pPr>
            <a:r>
              <a:rPr lang="ru-RU" sz="2400" dirty="0" smtClean="0"/>
              <a:t>1.</a:t>
            </a:r>
            <a:r>
              <a:rPr lang="ru-RU" dirty="0" smtClean="0"/>
              <a:t> </a:t>
            </a:r>
            <a:r>
              <a:rPr lang="ru-RU" sz="2400" dirty="0" smtClean="0"/>
              <a:t>Копия приказа директора образовательной организации о создании МО, копия приказа о назначении руководителя МО (если отдельный приказ).</a:t>
            </a:r>
            <a:r>
              <a:rPr lang="ru-RU" sz="2400" dirty="0" smtClean="0">
                <a:hlinkClick r:id="rId2" action="ppaction://hlinkfile"/>
              </a:rPr>
              <a:t>Приложения.</a:t>
            </a:r>
            <a:r>
              <a:rPr lang="en-US" sz="2400" dirty="0" err="1" smtClean="0">
                <a:hlinkClick r:id="rId2" action="ppaction://hlinkfile"/>
              </a:rPr>
              <a:t>docx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2. Положение о МО (утверждается директором ОО).</a:t>
            </a:r>
          </a:p>
          <a:p>
            <a:pPr algn="just">
              <a:buNone/>
            </a:pPr>
            <a:r>
              <a:rPr lang="ru-RU" sz="2400" dirty="0" smtClean="0"/>
              <a:t>3. Банк данных о педагогах, входящих в МО.</a:t>
            </a:r>
          </a:p>
          <a:p>
            <a:pPr algn="just">
              <a:buNone/>
            </a:pPr>
            <a:r>
              <a:rPr lang="ru-RU" sz="2400" dirty="0" smtClean="0"/>
              <a:t>4. Сведения о темах самообразования педагогов.</a:t>
            </a:r>
          </a:p>
          <a:p>
            <a:pPr algn="just">
              <a:buNone/>
            </a:pPr>
            <a:r>
              <a:rPr lang="ru-RU" sz="2400" dirty="0" smtClean="0"/>
              <a:t>5. Перспективный план аттестации педагогов МО, график прохождения аттестации педагогов МО на текущий учебный год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26523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Примерный перечень документации методического объединения: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6. Перспективный план повышения квалификации педагогов МО, график повышения квалификации педагогов МО на текущий учебный год. </a:t>
            </a:r>
            <a:r>
              <a:rPr lang="ru-RU" sz="2400" dirty="0" smtClean="0">
                <a:hlinkClick r:id="rId2" action="ppaction://hlinkfile"/>
              </a:rPr>
              <a:t>Приложения.</a:t>
            </a:r>
            <a:r>
              <a:rPr lang="en-US" sz="2400" dirty="0" err="1" smtClean="0">
                <a:hlinkClick r:id="rId2" action="ppaction://hlinkfile"/>
              </a:rPr>
              <a:t>docx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7. Анализ работы МО за прошедший год.</a:t>
            </a:r>
          </a:p>
          <a:p>
            <a:pPr>
              <a:buNone/>
            </a:pPr>
            <a:r>
              <a:rPr lang="ru-RU" sz="2400" dirty="0" smtClean="0"/>
              <a:t>8. План работы МО на текущий учебный год.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</a:t>
            </a:r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плане работы МО обязательно отражаются: тема методической работы и основные задачи на текущий учебный </a:t>
            </a:r>
            <a:r>
              <a:rPr lang="ru-RU" dirty="0" smtClean="0"/>
              <a:t>год.</a:t>
            </a:r>
          </a:p>
          <a:p>
            <a:pPr marL="82296" indent="0">
              <a:buNone/>
            </a:pPr>
            <a:r>
              <a:rPr lang="ru-RU" b="1" dirty="0" smtClean="0"/>
              <a:t>Источники </a:t>
            </a:r>
            <a:r>
              <a:rPr lang="ru-RU" b="1" dirty="0" smtClean="0"/>
              <a:t>составления плана работы МО на учебный год:</a:t>
            </a:r>
            <a:endParaRPr lang="ru-RU" dirty="0" smtClean="0"/>
          </a:p>
          <a:p>
            <a:pPr lvl="0"/>
            <a:r>
              <a:rPr lang="ru-RU" dirty="0" smtClean="0"/>
              <a:t>Нормативные документы.</a:t>
            </a:r>
          </a:p>
          <a:p>
            <a:pPr lvl="0"/>
            <a:r>
              <a:rPr lang="ru-RU" dirty="0" smtClean="0"/>
              <a:t>Рекомендации методического центра, института повышения квалификации.</a:t>
            </a:r>
          </a:p>
          <a:p>
            <a:pPr lvl="0"/>
            <a:r>
              <a:rPr lang="ru-RU" dirty="0" smtClean="0"/>
              <a:t>План работы ОО.</a:t>
            </a:r>
          </a:p>
          <a:p>
            <a:pPr lvl="0"/>
            <a:r>
              <a:rPr lang="ru-RU" dirty="0" smtClean="0"/>
              <a:t>Анализ деятельности МО за предыдущий учебный год.</a:t>
            </a:r>
          </a:p>
          <a:p>
            <a:r>
              <a:rPr lang="ru-RU" dirty="0" smtClean="0"/>
              <a:t>Анализ затруднений педагогов МО.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</a:t>
            </a:r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Рекомендации к составлению плана работы МО:</a:t>
            </a:r>
            <a:endParaRPr lang="ru-RU" dirty="0" smtClean="0"/>
          </a:p>
          <a:p>
            <a:r>
              <a:rPr lang="ru-RU" dirty="0" smtClean="0"/>
              <a:t>план работы МО должен соответствовать потребностям ОО;</a:t>
            </a:r>
          </a:p>
          <a:p>
            <a:r>
              <a:rPr lang="ru-RU" dirty="0" smtClean="0"/>
              <a:t>реализация поставленных задач должна прослеживаться в мероприятиях;</a:t>
            </a:r>
          </a:p>
          <a:p>
            <a:r>
              <a:rPr lang="ru-RU" dirty="0" smtClean="0"/>
              <a:t>план должен быть реальным и достижимым;</a:t>
            </a:r>
          </a:p>
          <a:p>
            <a:r>
              <a:rPr lang="ru-RU" dirty="0" smtClean="0"/>
              <a:t>в плане должны быть отражены четкие и реальные сроки выполнения того или иного мероприятия;</a:t>
            </a:r>
          </a:p>
          <a:p>
            <a:r>
              <a:rPr lang="ru-RU" dirty="0" smtClean="0"/>
              <a:t>за каждый результат должен отвечать конкретный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</a:t>
            </a:r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 Организационная работа МО:</a:t>
            </a:r>
          </a:p>
          <a:p>
            <a:pPr lvl="0"/>
            <a:r>
              <a:rPr lang="ru-RU" dirty="0" smtClean="0"/>
              <a:t>Организация олимпиад, конкурсов, конференций;</a:t>
            </a:r>
          </a:p>
          <a:p>
            <a:pPr lvl="0"/>
            <a:r>
              <a:rPr lang="ru-RU" dirty="0" smtClean="0"/>
              <a:t>Организация работы с молодыми специалистами;</a:t>
            </a:r>
          </a:p>
          <a:p>
            <a:pPr lvl="0"/>
            <a:r>
              <a:rPr lang="ru-RU" dirty="0" smtClean="0"/>
              <a:t>Организация работы по аттестации и повышению квалификации педагогов.</a:t>
            </a:r>
          </a:p>
          <a:p>
            <a:pPr>
              <a:buNone/>
            </a:pPr>
            <a:r>
              <a:rPr lang="ru-RU" b="1" dirty="0" smtClean="0"/>
              <a:t>2. Информационная работа МО:</a:t>
            </a:r>
          </a:p>
          <a:p>
            <a:pPr lvl="0"/>
            <a:r>
              <a:rPr lang="ru-RU" dirty="0" smtClean="0"/>
              <a:t>Изучение нормативных документов;</a:t>
            </a:r>
          </a:p>
          <a:p>
            <a:pPr lvl="0"/>
            <a:r>
              <a:rPr lang="ru-RU" dirty="0" smtClean="0"/>
              <a:t>Изучение новинок психолого-педагогической и методической литературы, наиболее ценного педагогического опыта;</a:t>
            </a:r>
          </a:p>
          <a:p>
            <a:pPr lvl="0"/>
            <a:r>
              <a:rPr lang="ru-RU" dirty="0" smtClean="0"/>
              <a:t>Изучение новых педагогических технологий;</a:t>
            </a:r>
          </a:p>
          <a:p>
            <a:pPr lvl="0"/>
            <a:r>
              <a:rPr lang="ru-RU" dirty="0" smtClean="0"/>
              <a:t>Формирование банков данных по различным направлениям деятельности;</a:t>
            </a:r>
          </a:p>
          <a:p>
            <a:pPr lvl="0"/>
            <a:r>
              <a:rPr lang="ru-RU" dirty="0" smtClean="0"/>
              <a:t>Информационная работа с родителями, учащимися.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</a:t>
            </a:r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3. Методическая (научно-методическая) работа МО:</a:t>
            </a:r>
          </a:p>
          <a:p>
            <a:pPr lvl="0"/>
            <a:r>
              <a:rPr lang="ru-RU" dirty="0" smtClean="0"/>
              <a:t>Заседания МО;</a:t>
            </a:r>
          </a:p>
          <a:p>
            <a:pPr lvl="0"/>
            <a:r>
              <a:rPr lang="ru-RU" dirty="0" smtClean="0"/>
              <a:t>Оказание помощи в разработке рабочих программ;</a:t>
            </a:r>
          </a:p>
          <a:p>
            <a:pPr lvl="0"/>
            <a:r>
              <a:rPr lang="ru-RU" dirty="0" smtClean="0"/>
              <a:t>Работа с актуальным педагогическим опытом;</a:t>
            </a:r>
          </a:p>
          <a:p>
            <a:pPr lvl="0"/>
            <a:r>
              <a:rPr lang="ru-RU" dirty="0" smtClean="0"/>
              <a:t>Работа с молодыми учителями;</a:t>
            </a:r>
          </a:p>
          <a:p>
            <a:pPr lvl="0"/>
            <a:r>
              <a:rPr lang="ru-RU" dirty="0" smtClean="0"/>
              <a:t>Проведение предметных недель;</a:t>
            </a:r>
          </a:p>
          <a:p>
            <a:pPr lvl="0"/>
            <a:r>
              <a:rPr lang="ru-RU" dirty="0" smtClean="0"/>
              <a:t>Открытые уроки педагогов МО;</a:t>
            </a:r>
          </a:p>
          <a:p>
            <a:pPr lvl="0"/>
            <a:r>
              <a:rPr lang="ru-RU" dirty="0" smtClean="0"/>
              <a:t>Подготовка методических рекомендаций;</a:t>
            </a:r>
          </a:p>
          <a:p>
            <a:pPr lvl="0"/>
            <a:r>
              <a:rPr lang="ru-RU" dirty="0" smtClean="0"/>
              <a:t>Подготовка статей к публикациям;</a:t>
            </a:r>
          </a:p>
          <a:p>
            <a:pPr lvl="0"/>
            <a:r>
              <a:rPr lang="ru-RU" dirty="0" smtClean="0"/>
              <a:t>Апробация современных педагогических технологий.</a:t>
            </a:r>
          </a:p>
          <a:p>
            <a:pPr>
              <a:buNone/>
            </a:pPr>
            <a:r>
              <a:rPr lang="ru-RU" b="1" dirty="0" smtClean="0"/>
              <a:t>4. Диагностико-аналитическая деятельность:</a:t>
            </a:r>
          </a:p>
          <a:p>
            <a:pPr lvl="0"/>
            <a:r>
              <a:rPr lang="ru-RU" dirty="0" smtClean="0"/>
              <a:t>Изучение затруднений педагогов МО;</a:t>
            </a:r>
          </a:p>
          <a:p>
            <a:pPr lvl="0"/>
            <a:r>
              <a:rPr lang="ru-RU" dirty="0" smtClean="0"/>
              <a:t>Анализ  уровня обученности обучающихся (по результатам контрольных работ, итоговых оценок, результатам экзаменов);</a:t>
            </a:r>
          </a:p>
          <a:p>
            <a:pPr lvl="0"/>
            <a:r>
              <a:rPr lang="ru-RU" dirty="0" smtClean="0"/>
              <a:t>Экспертиза программ;</a:t>
            </a:r>
          </a:p>
          <a:p>
            <a:pPr lvl="0"/>
            <a:r>
              <a:rPr lang="ru-RU" dirty="0" smtClean="0"/>
              <a:t>Анализ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Примерный перечень документации методического объединения: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9. График проведения текущих контрольных работ.</a:t>
            </a:r>
          </a:p>
          <a:p>
            <a:pPr>
              <a:buNone/>
            </a:pPr>
            <a:r>
              <a:rPr lang="ru-RU" dirty="0" smtClean="0"/>
              <a:t>10. График проведения открытых уроков и внеклассных мероприятий педагогами МО.</a:t>
            </a:r>
          </a:p>
          <a:p>
            <a:pPr>
              <a:buNone/>
            </a:pPr>
            <a:r>
              <a:rPr lang="ru-RU" dirty="0" smtClean="0"/>
              <a:t>11. Информация о реализуемых программах и их учебно-методическом обеспечении.</a:t>
            </a:r>
          </a:p>
          <a:p>
            <a:pPr>
              <a:buNone/>
            </a:pPr>
            <a:r>
              <a:rPr lang="ru-RU" dirty="0" smtClean="0"/>
              <a:t>12. Информация о реализуемых </a:t>
            </a:r>
            <a:r>
              <a:rPr lang="ru-RU" b="1" dirty="0" smtClean="0"/>
              <a:t>авторских </a:t>
            </a:r>
            <a:r>
              <a:rPr lang="ru-RU" dirty="0" smtClean="0"/>
              <a:t>программах. </a:t>
            </a:r>
            <a:r>
              <a:rPr lang="ru-RU" dirty="0" smtClean="0">
                <a:hlinkClick r:id="rId2" action="ppaction://hlinkfile"/>
              </a:rPr>
              <a:t>Приложения.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13. Информация о реализации программ внеурочной деятельности, дополнительного образования педагогами 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Примерный перечень документации методического объединения: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14. Сведения о профессиональных потребностях педагогов МО (итоги диагностики).</a:t>
            </a:r>
          </a:p>
          <a:p>
            <a:pPr>
              <a:buNone/>
            </a:pPr>
            <a:r>
              <a:rPr lang="ru-RU" dirty="0" smtClean="0"/>
              <a:t>15. План проведения предметной </a:t>
            </a:r>
            <a:r>
              <a:rPr lang="ru-RU" dirty="0" err="1" smtClean="0"/>
              <a:t>недели.</a:t>
            </a:r>
            <a:r>
              <a:rPr lang="ru-RU" dirty="0" err="1" smtClean="0">
                <a:hlinkClick r:id="rId2" action="ppaction://hlinkfile"/>
              </a:rPr>
              <a:t>Приложения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16. План проведения методической недели (если МО проводит самостоятельно)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641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Организация деятельности методического объединения педагогов  «Без стремления к научной работе педагог неизбежно попадает во власть трех педагогических демонов: рутинности, банальности, механичности…» Адольф Дистервег </vt:lpstr>
      <vt:lpstr>Документация методического объединения</vt:lpstr>
      <vt:lpstr> Примерный перечень документации методического объединения: </vt:lpstr>
      <vt:lpstr>План работы МО</vt:lpstr>
      <vt:lpstr>План работы МО</vt:lpstr>
      <vt:lpstr>План работы МО</vt:lpstr>
      <vt:lpstr>План работы МО</vt:lpstr>
      <vt:lpstr>Примерный перечень документации методического объединения:</vt:lpstr>
      <vt:lpstr>Примерный перечень документации методического объединения:</vt:lpstr>
      <vt:lpstr>Примерный перечень документации методического объединения:</vt:lpstr>
      <vt:lpstr>  Используемая литература: 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Рцдо</cp:lastModifiedBy>
  <cp:revision>19</cp:revision>
  <dcterms:created xsi:type="dcterms:W3CDTF">2015-09-15T08:57:08Z</dcterms:created>
  <dcterms:modified xsi:type="dcterms:W3CDTF">2015-09-22T05:32:14Z</dcterms:modified>
</cp:coreProperties>
</file>