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87" r:id="rId6"/>
    <p:sldId id="286" r:id="rId7"/>
    <p:sldId id="269" r:id="rId8"/>
    <p:sldId id="271" r:id="rId9"/>
    <p:sldId id="268" r:id="rId10"/>
    <p:sldId id="270" r:id="rId11"/>
    <p:sldId id="277" r:id="rId12"/>
    <p:sldId id="278" r:id="rId13"/>
    <p:sldId id="263" r:id="rId14"/>
    <p:sldId id="276" r:id="rId15"/>
    <p:sldId id="264" r:id="rId16"/>
    <p:sldId id="265" r:id="rId17"/>
    <p:sldId id="284" r:id="rId18"/>
    <p:sldId id="282" r:id="rId19"/>
    <p:sldId id="285" r:id="rId20"/>
    <p:sldId id="279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3768E-5EEE-49A6-8B3A-0F46B9AF7BA7}" type="doc">
      <dgm:prSet loTypeId="urn:microsoft.com/office/officeart/2005/8/layout/cycle3" loCatId="cycle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753709B-3BF1-447C-BAAF-559A664E9A6F}">
      <dgm:prSet phldrT="[Текст]"/>
      <dgm:spPr/>
      <dgm:t>
        <a:bodyPr/>
        <a:lstStyle/>
        <a:p>
          <a:pPr algn="l"/>
          <a:r>
            <a:rPr lang="ru-RU" b="1" dirty="0" smtClean="0">
              <a:solidFill>
                <a:schemeClr val="tx1"/>
              </a:solidFill>
            </a:rPr>
            <a:t>1. Выявление проблемы</a:t>
          </a:r>
          <a:endParaRPr lang="ru-RU" b="1" dirty="0">
            <a:solidFill>
              <a:schemeClr val="tx1"/>
            </a:solidFill>
          </a:endParaRPr>
        </a:p>
      </dgm:t>
    </dgm:pt>
    <dgm:pt modelId="{19BDC3EE-832F-43FB-8E60-B979FF47D6AE}" type="parTrans" cxnId="{724FFB10-C1CF-40C1-B6FE-E20E714452C8}">
      <dgm:prSet/>
      <dgm:spPr/>
      <dgm:t>
        <a:bodyPr/>
        <a:lstStyle/>
        <a:p>
          <a:pPr algn="l"/>
          <a:endParaRPr lang="ru-RU"/>
        </a:p>
      </dgm:t>
    </dgm:pt>
    <dgm:pt modelId="{56AC851F-FF3F-4AC8-ACA5-BA44F3D31C45}" type="sibTrans" cxnId="{724FFB10-C1CF-40C1-B6FE-E20E714452C8}">
      <dgm:prSet/>
      <dgm:spPr/>
      <dgm:t>
        <a:bodyPr/>
        <a:lstStyle/>
        <a:p>
          <a:pPr algn="l"/>
          <a:endParaRPr lang="ru-RU">
            <a:solidFill>
              <a:schemeClr val="tx1"/>
            </a:solidFill>
          </a:endParaRPr>
        </a:p>
      </dgm:t>
    </dgm:pt>
    <dgm:pt modelId="{89BFD316-AF3B-4D65-8394-F59ED9E41E10}">
      <dgm:prSet phldrT="[Текст]"/>
      <dgm:spPr/>
      <dgm:t>
        <a:bodyPr/>
        <a:lstStyle/>
        <a:p>
          <a:pPr algn="l"/>
          <a:r>
            <a:rPr lang="ru-RU" b="1" dirty="0" smtClean="0">
              <a:solidFill>
                <a:schemeClr val="tx1"/>
              </a:solidFill>
            </a:rPr>
            <a:t>2. Появление инновационной идеи</a:t>
          </a:r>
          <a:endParaRPr lang="ru-RU" b="1" dirty="0">
            <a:solidFill>
              <a:schemeClr val="tx1"/>
            </a:solidFill>
          </a:endParaRPr>
        </a:p>
      </dgm:t>
    </dgm:pt>
    <dgm:pt modelId="{DDBB3362-38AE-45C2-BFF2-ED7E8E8846F8}" type="parTrans" cxnId="{49F9D397-E0AD-462A-8207-AAFBF108E73A}">
      <dgm:prSet/>
      <dgm:spPr/>
      <dgm:t>
        <a:bodyPr/>
        <a:lstStyle/>
        <a:p>
          <a:pPr algn="l"/>
          <a:endParaRPr lang="ru-RU"/>
        </a:p>
      </dgm:t>
    </dgm:pt>
    <dgm:pt modelId="{E3371040-E6B5-4F3C-B84E-C895A3959BB2}" type="sibTrans" cxnId="{49F9D397-E0AD-462A-8207-AAFBF108E73A}">
      <dgm:prSet/>
      <dgm:spPr/>
      <dgm:t>
        <a:bodyPr/>
        <a:lstStyle/>
        <a:p>
          <a:pPr algn="l"/>
          <a:endParaRPr lang="ru-RU"/>
        </a:p>
      </dgm:t>
    </dgm:pt>
    <dgm:pt modelId="{00C713D0-F2BD-4488-9967-3884CAB5F4F0}">
      <dgm:prSet phldrT="[Текст]"/>
      <dgm:spPr/>
      <dgm:t>
        <a:bodyPr/>
        <a:lstStyle/>
        <a:p>
          <a:pPr algn="l"/>
          <a:r>
            <a:rPr lang="ru-RU" b="1" dirty="0" smtClean="0">
              <a:solidFill>
                <a:schemeClr val="tx1"/>
              </a:solidFill>
            </a:rPr>
            <a:t>3. Разработка плана действий (программ, проектов)</a:t>
          </a:r>
          <a:endParaRPr lang="ru-RU" b="1" dirty="0">
            <a:solidFill>
              <a:schemeClr val="tx1"/>
            </a:solidFill>
          </a:endParaRPr>
        </a:p>
      </dgm:t>
    </dgm:pt>
    <dgm:pt modelId="{F9EBFBF7-E24B-46FF-8397-C2B7D5EFAB51}" type="parTrans" cxnId="{05FC1773-D601-4923-9889-72E3F135D8EB}">
      <dgm:prSet/>
      <dgm:spPr/>
      <dgm:t>
        <a:bodyPr/>
        <a:lstStyle/>
        <a:p>
          <a:pPr algn="l"/>
          <a:endParaRPr lang="ru-RU"/>
        </a:p>
      </dgm:t>
    </dgm:pt>
    <dgm:pt modelId="{9488DCB0-7470-474C-9180-B327A409F4A5}" type="sibTrans" cxnId="{05FC1773-D601-4923-9889-72E3F135D8EB}">
      <dgm:prSet/>
      <dgm:spPr/>
      <dgm:t>
        <a:bodyPr/>
        <a:lstStyle/>
        <a:p>
          <a:pPr algn="l"/>
          <a:endParaRPr lang="ru-RU"/>
        </a:p>
      </dgm:t>
    </dgm:pt>
    <dgm:pt modelId="{B9292CF1-881D-4133-A3B6-D4230B96DB9D}">
      <dgm:prSet phldrT="[Текст]"/>
      <dgm:spPr/>
      <dgm:t>
        <a:bodyPr/>
        <a:lstStyle/>
        <a:p>
          <a:pPr algn="l"/>
          <a:r>
            <a:rPr lang="ru-RU" b="1" dirty="0" smtClean="0">
              <a:solidFill>
                <a:schemeClr val="tx1"/>
              </a:solidFill>
            </a:rPr>
            <a:t>4. Реализация плана действий </a:t>
          </a:r>
          <a:endParaRPr lang="ru-RU" b="1" dirty="0">
            <a:solidFill>
              <a:schemeClr val="tx1"/>
            </a:solidFill>
          </a:endParaRPr>
        </a:p>
      </dgm:t>
    </dgm:pt>
    <dgm:pt modelId="{76E74302-EBFA-4DFD-92C5-E827E8CF26A6}" type="parTrans" cxnId="{B204F0D6-372B-448B-AAFF-A0482FB9BA11}">
      <dgm:prSet/>
      <dgm:spPr/>
      <dgm:t>
        <a:bodyPr/>
        <a:lstStyle/>
        <a:p>
          <a:pPr algn="l"/>
          <a:endParaRPr lang="ru-RU"/>
        </a:p>
      </dgm:t>
    </dgm:pt>
    <dgm:pt modelId="{1288FC09-2D91-4EB2-882B-F1E52B2678E1}" type="sibTrans" cxnId="{B204F0D6-372B-448B-AAFF-A0482FB9BA11}">
      <dgm:prSet/>
      <dgm:spPr/>
      <dgm:t>
        <a:bodyPr/>
        <a:lstStyle/>
        <a:p>
          <a:pPr algn="l"/>
          <a:endParaRPr lang="ru-RU"/>
        </a:p>
      </dgm:t>
    </dgm:pt>
    <dgm:pt modelId="{7F929567-16B4-45E6-8349-89F172BD5020}">
      <dgm:prSet phldrT="[Текст]"/>
      <dgm:spPr/>
      <dgm:t>
        <a:bodyPr/>
        <a:lstStyle/>
        <a:p>
          <a:pPr algn="l"/>
          <a:r>
            <a:rPr lang="ru-RU" b="1" dirty="0" smtClean="0">
              <a:solidFill>
                <a:schemeClr val="tx1"/>
              </a:solidFill>
            </a:rPr>
            <a:t>5. Анализ инновационной практики</a:t>
          </a:r>
          <a:endParaRPr lang="ru-RU" b="1" dirty="0">
            <a:solidFill>
              <a:schemeClr val="tx1"/>
            </a:solidFill>
          </a:endParaRPr>
        </a:p>
      </dgm:t>
    </dgm:pt>
    <dgm:pt modelId="{C3C50D0A-DB03-4A4B-9FE5-9BD3A0E245CC}" type="parTrans" cxnId="{4329E774-1874-490D-8725-0EA4D17B5EDD}">
      <dgm:prSet/>
      <dgm:spPr/>
      <dgm:t>
        <a:bodyPr/>
        <a:lstStyle/>
        <a:p>
          <a:pPr algn="l"/>
          <a:endParaRPr lang="ru-RU"/>
        </a:p>
      </dgm:t>
    </dgm:pt>
    <dgm:pt modelId="{69A7551D-B549-4A43-9D93-A906889B893F}" type="sibTrans" cxnId="{4329E774-1874-490D-8725-0EA4D17B5EDD}">
      <dgm:prSet/>
      <dgm:spPr/>
      <dgm:t>
        <a:bodyPr/>
        <a:lstStyle/>
        <a:p>
          <a:pPr algn="l"/>
          <a:endParaRPr lang="ru-RU"/>
        </a:p>
      </dgm:t>
    </dgm:pt>
    <dgm:pt modelId="{71587CBF-C35F-4234-BBC4-1D0879E7303F}">
      <dgm:prSet/>
      <dgm:spPr/>
      <dgm:t>
        <a:bodyPr/>
        <a:lstStyle/>
        <a:p>
          <a:pPr algn="l"/>
          <a:r>
            <a:rPr lang="ru-RU" b="1" dirty="0" smtClean="0">
              <a:solidFill>
                <a:schemeClr val="tx1"/>
              </a:solidFill>
            </a:rPr>
            <a:t>6. Распространение  инновации</a:t>
          </a:r>
          <a:endParaRPr lang="ru-RU" b="1" dirty="0">
            <a:solidFill>
              <a:schemeClr val="tx1"/>
            </a:solidFill>
          </a:endParaRPr>
        </a:p>
      </dgm:t>
    </dgm:pt>
    <dgm:pt modelId="{049961A9-FBC1-4FFB-B7AC-BBF0F0B2074E}" type="parTrans" cxnId="{6BFF4A18-C884-4CA4-B4EF-4766096ABAA7}">
      <dgm:prSet/>
      <dgm:spPr/>
      <dgm:t>
        <a:bodyPr/>
        <a:lstStyle/>
        <a:p>
          <a:pPr algn="l"/>
          <a:endParaRPr lang="ru-RU"/>
        </a:p>
      </dgm:t>
    </dgm:pt>
    <dgm:pt modelId="{49138416-8C83-4DAC-977D-16D1990FDCF6}" type="sibTrans" cxnId="{6BFF4A18-C884-4CA4-B4EF-4766096ABAA7}">
      <dgm:prSet/>
      <dgm:spPr/>
      <dgm:t>
        <a:bodyPr/>
        <a:lstStyle/>
        <a:p>
          <a:pPr algn="l"/>
          <a:endParaRPr lang="ru-RU"/>
        </a:p>
      </dgm:t>
    </dgm:pt>
    <dgm:pt modelId="{3B9E89A0-6891-4F4A-A5A1-C95CB3E50560}" type="pres">
      <dgm:prSet presAssocID="{7423768E-5EEE-49A6-8B3A-0F46B9AF7B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A8856C-A061-458C-A4B4-306B70D9A22F}" type="pres">
      <dgm:prSet presAssocID="{7423768E-5EEE-49A6-8B3A-0F46B9AF7BA7}" presName="cycle" presStyleCnt="0"/>
      <dgm:spPr/>
      <dgm:t>
        <a:bodyPr/>
        <a:lstStyle/>
        <a:p>
          <a:endParaRPr lang="ru-RU"/>
        </a:p>
      </dgm:t>
    </dgm:pt>
    <dgm:pt modelId="{82AC95DB-652F-43CF-AC64-3210B5C44CBF}" type="pres">
      <dgm:prSet presAssocID="{1753709B-3BF1-447C-BAAF-559A664E9A6F}" presName="nodeFirstNode" presStyleLbl="node1" presStyleIdx="0" presStyleCnt="6" custRadScaleRad="100202" custRadScaleInc="2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9C899-CF12-4BD4-B917-64DA0C2AAF69}" type="pres">
      <dgm:prSet presAssocID="{56AC851F-FF3F-4AC8-ACA5-BA44F3D31C45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5610D1C7-D47E-4E11-A7CA-55DA4CD6894A}" type="pres">
      <dgm:prSet presAssocID="{89BFD316-AF3B-4D65-8394-F59ED9E41E10}" presName="nodeFollowingNodes" presStyleLbl="node1" presStyleIdx="1" presStyleCnt="6" custRadScaleRad="97432" custRadScaleInc="9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5B3F4-89B7-4F13-AF21-0BC38ED6417C}" type="pres">
      <dgm:prSet presAssocID="{00C713D0-F2BD-4488-9967-3884CAB5F4F0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48EE4-000F-4537-96ED-697EA2973BA0}" type="pres">
      <dgm:prSet presAssocID="{B9292CF1-881D-4133-A3B6-D4230B96DB9D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A9655-73F3-4A98-864C-D5C55B0A4D05}" type="pres">
      <dgm:prSet presAssocID="{7F929567-16B4-45E6-8349-89F172BD5020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5FF2E-4A1E-4ED2-AF6D-AC20A0494354}" type="pres">
      <dgm:prSet presAssocID="{71587CBF-C35F-4234-BBC4-1D0879E7303F}" presName="nodeFollowingNodes" presStyleLbl="node1" presStyleIdx="5" presStyleCnt="6" custScaleX="113354" custScaleY="122639" custRadScaleRad="92084" custRadScaleInc="-9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04F0D6-372B-448B-AAFF-A0482FB9BA11}" srcId="{7423768E-5EEE-49A6-8B3A-0F46B9AF7BA7}" destId="{B9292CF1-881D-4133-A3B6-D4230B96DB9D}" srcOrd="3" destOrd="0" parTransId="{76E74302-EBFA-4DFD-92C5-E827E8CF26A6}" sibTransId="{1288FC09-2D91-4EB2-882B-F1E52B2678E1}"/>
    <dgm:cxn modelId="{05FC1773-D601-4923-9889-72E3F135D8EB}" srcId="{7423768E-5EEE-49A6-8B3A-0F46B9AF7BA7}" destId="{00C713D0-F2BD-4488-9967-3884CAB5F4F0}" srcOrd="2" destOrd="0" parTransId="{F9EBFBF7-E24B-46FF-8397-C2B7D5EFAB51}" sibTransId="{9488DCB0-7470-474C-9180-B327A409F4A5}"/>
    <dgm:cxn modelId="{49F9D397-E0AD-462A-8207-AAFBF108E73A}" srcId="{7423768E-5EEE-49A6-8B3A-0F46B9AF7BA7}" destId="{89BFD316-AF3B-4D65-8394-F59ED9E41E10}" srcOrd="1" destOrd="0" parTransId="{DDBB3362-38AE-45C2-BFF2-ED7E8E8846F8}" sibTransId="{E3371040-E6B5-4F3C-B84E-C895A3959BB2}"/>
    <dgm:cxn modelId="{4329E774-1874-490D-8725-0EA4D17B5EDD}" srcId="{7423768E-5EEE-49A6-8B3A-0F46B9AF7BA7}" destId="{7F929567-16B4-45E6-8349-89F172BD5020}" srcOrd="4" destOrd="0" parTransId="{C3C50D0A-DB03-4A4B-9FE5-9BD3A0E245CC}" sibTransId="{69A7551D-B549-4A43-9D93-A906889B893F}"/>
    <dgm:cxn modelId="{A52B7A1E-CB7C-40F6-9A72-1D446F3CF2FD}" type="presOf" srcId="{1753709B-3BF1-447C-BAAF-559A664E9A6F}" destId="{82AC95DB-652F-43CF-AC64-3210B5C44CBF}" srcOrd="0" destOrd="0" presId="urn:microsoft.com/office/officeart/2005/8/layout/cycle3"/>
    <dgm:cxn modelId="{31B30836-BDC3-44F6-9330-22F88685CE04}" type="presOf" srcId="{7423768E-5EEE-49A6-8B3A-0F46B9AF7BA7}" destId="{3B9E89A0-6891-4F4A-A5A1-C95CB3E50560}" srcOrd="0" destOrd="0" presId="urn:microsoft.com/office/officeart/2005/8/layout/cycle3"/>
    <dgm:cxn modelId="{9E4B1479-08F3-409F-8AAF-C53431A561AE}" type="presOf" srcId="{00C713D0-F2BD-4488-9967-3884CAB5F4F0}" destId="{3B55B3F4-89B7-4F13-AF21-0BC38ED6417C}" srcOrd="0" destOrd="0" presId="urn:microsoft.com/office/officeart/2005/8/layout/cycle3"/>
    <dgm:cxn modelId="{DDFB7F61-C016-4ED7-BBE8-DE35BD825E88}" type="presOf" srcId="{56AC851F-FF3F-4AC8-ACA5-BA44F3D31C45}" destId="{4AA9C899-CF12-4BD4-B917-64DA0C2AAF69}" srcOrd="0" destOrd="0" presId="urn:microsoft.com/office/officeart/2005/8/layout/cycle3"/>
    <dgm:cxn modelId="{79019E10-9BF7-4E73-926D-E107985E0933}" type="presOf" srcId="{71587CBF-C35F-4234-BBC4-1D0879E7303F}" destId="{B455FF2E-4A1E-4ED2-AF6D-AC20A0494354}" srcOrd="0" destOrd="0" presId="urn:microsoft.com/office/officeart/2005/8/layout/cycle3"/>
    <dgm:cxn modelId="{D1637F5E-4E44-4CAA-BC53-726B19494233}" type="presOf" srcId="{89BFD316-AF3B-4D65-8394-F59ED9E41E10}" destId="{5610D1C7-D47E-4E11-A7CA-55DA4CD6894A}" srcOrd="0" destOrd="0" presId="urn:microsoft.com/office/officeart/2005/8/layout/cycle3"/>
    <dgm:cxn modelId="{46D58837-FEF7-431D-BE53-E1EE3247255F}" type="presOf" srcId="{B9292CF1-881D-4133-A3B6-D4230B96DB9D}" destId="{3CB48EE4-000F-4537-96ED-697EA2973BA0}" srcOrd="0" destOrd="0" presId="urn:microsoft.com/office/officeart/2005/8/layout/cycle3"/>
    <dgm:cxn modelId="{724FFB10-C1CF-40C1-B6FE-E20E714452C8}" srcId="{7423768E-5EEE-49A6-8B3A-0F46B9AF7BA7}" destId="{1753709B-3BF1-447C-BAAF-559A664E9A6F}" srcOrd="0" destOrd="0" parTransId="{19BDC3EE-832F-43FB-8E60-B979FF47D6AE}" sibTransId="{56AC851F-FF3F-4AC8-ACA5-BA44F3D31C45}"/>
    <dgm:cxn modelId="{6BFF4A18-C884-4CA4-B4EF-4766096ABAA7}" srcId="{7423768E-5EEE-49A6-8B3A-0F46B9AF7BA7}" destId="{71587CBF-C35F-4234-BBC4-1D0879E7303F}" srcOrd="5" destOrd="0" parTransId="{049961A9-FBC1-4FFB-B7AC-BBF0F0B2074E}" sibTransId="{49138416-8C83-4DAC-977D-16D1990FDCF6}"/>
    <dgm:cxn modelId="{0BC3B50C-08FE-493A-8B9E-17403050C429}" type="presOf" srcId="{7F929567-16B4-45E6-8349-89F172BD5020}" destId="{2FCA9655-73F3-4A98-864C-D5C55B0A4D05}" srcOrd="0" destOrd="0" presId="urn:microsoft.com/office/officeart/2005/8/layout/cycle3"/>
    <dgm:cxn modelId="{E4751D3A-9540-4839-A762-A86E533564B0}" type="presParOf" srcId="{3B9E89A0-6891-4F4A-A5A1-C95CB3E50560}" destId="{87A8856C-A061-458C-A4B4-306B70D9A22F}" srcOrd="0" destOrd="0" presId="urn:microsoft.com/office/officeart/2005/8/layout/cycle3"/>
    <dgm:cxn modelId="{2E3BC2DE-4C90-4FB1-BB67-74C1A93249F1}" type="presParOf" srcId="{87A8856C-A061-458C-A4B4-306B70D9A22F}" destId="{82AC95DB-652F-43CF-AC64-3210B5C44CBF}" srcOrd="0" destOrd="0" presId="urn:microsoft.com/office/officeart/2005/8/layout/cycle3"/>
    <dgm:cxn modelId="{10C82426-2336-4AB5-9E4F-F927BF50D42F}" type="presParOf" srcId="{87A8856C-A061-458C-A4B4-306B70D9A22F}" destId="{4AA9C899-CF12-4BD4-B917-64DA0C2AAF69}" srcOrd="1" destOrd="0" presId="urn:microsoft.com/office/officeart/2005/8/layout/cycle3"/>
    <dgm:cxn modelId="{8446B48A-6390-4A10-A5D3-580581262626}" type="presParOf" srcId="{87A8856C-A061-458C-A4B4-306B70D9A22F}" destId="{5610D1C7-D47E-4E11-A7CA-55DA4CD6894A}" srcOrd="2" destOrd="0" presId="urn:microsoft.com/office/officeart/2005/8/layout/cycle3"/>
    <dgm:cxn modelId="{7C9EC5B9-7FC0-449C-8406-E70D30A9AA8E}" type="presParOf" srcId="{87A8856C-A061-458C-A4B4-306B70D9A22F}" destId="{3B55B3F4-89B7-4F13-AF21-0BC38ED6417C}" srcOrd="3" destOrd="0" presId="urn:microsoft.com/office/officeart/2005/8/layout/cycle3"/>
    <dgm:cxn modelId="{98804C26-7BE5-4F28-B282-F255E20802A0}" type="presParOf" srcId="{87A8856C-A061-458C-A4B4-306B70D9A22F}" destId="{3CB48EE4-000F-4537-96ED-697EA2973BA0}" srcOrd="4" destOrd="0" presId="urn:microsoft.com/office/officeart/2005/8/layout/cycle3"/>
    <dgm:cxn modelId="{EC10E9CF-A8BA-4718-938D-6922CC7A8907}" type="presParOf" srcId="{87A8856C-A061-458C-A4B4-306B70D9A22F}" destId="{2FCA9655-73F3-4A98-864C-D5C55B0A4D05}" srcOrd="5" destOrd="0" presId="urn:microsoft.com/office/officeart/2005/8/layout/cycle3"/>
    <dgm:cxn modelId="{445FDFCA-5BD5-450F-840D-76E3E44B2392}" type="presParOf" srcId="{87A8856C-A061-458C-A4B4-306B70D9A22F}" destId="{B455FF2E-4A1E-4ED2-AF6D-AC20A0494354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Организация инновационной деятельности в рамках методического объединения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24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Инновационная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Деятельность (активность субъекта) по созданию, внедрению новшеств и распространению инноваций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53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369902" y="1600200"/>
            <a:ext cx="8393098" cy="4525963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Этап рождения новой идеи и возникновение  концепции новшества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Этап изобретения (создание образца)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Этап нововведения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Этап  распространения  новшества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Этап господства новшества в конкретной области (потеря новизны)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Этап  сокращения масштабов применения  новшества </a:t>
            </a: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69902" y="238223"/>
            <a:ext cx="8299382" cy="109949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Последовательность этапов инновационного процесса </a:t>
            </a:r>
            <a:br>
              <a:rPr lang="ru-RU" sz="3600" b="1" dirty="0"/>
            </a:br>
            <a:r>
              <a:rPr lang="ru-RU" sz="2800" b="1" dirty="0" smtClean="0"/>
              <a:t>(В.А. </a:t>
            </a:r>
            <a:r>
              <a:rPr lang="ru-RU" sz="2800" b="1" dirty="0" err="1" smtClean="0"/>
              <a:t>Сластенин</a:t>
            </a:r>
            <a:r>
              <a:rPr lang="ru-RU" sz="2800" b="1" dirty="0" smtClean="0"/>
              <a:t>, Л.С. </a:t>
            </a:r>
            <a:r>
              <a:rPr lang="ru-RU" sz="2800" b="1" dirty="0" err="1" smtClean="0"/>
              <a:t>Подымова</a:t>
            </a:r>
            <a:r>
              <a:rPr lang="ru-RU" sz="2800" b="1" dirty="0" smtClean="0"/>
              <a:t>)</a:t>
            </a: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656114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0" y="538163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ru-RU" sz="4400" dirty="0">
              <a:latin typeface="Arial" charset="0"/>
              <a:sym typeface="Webdings" pitchFamily="18" charset="2"/>
            </a:endParaRPr>
          </a:p>
          <a:p>
            <a:pPr algn="ctr"/>
            <a:r>
              <a:rPr lang="ru-RU" sz="8000" dirty="0">
                <a:solidFill>
                  <a:schemeClr val="accent2"/>
                </a:solidFill>
                <a:latin typeface="Arial" charset="0"/>
                <a:sym typeface="Webdings" pitchFamily="18" charset="2"/>
              </a:rPr>
              <a:t></a:t>
            </a:r>
            <a:r>
              <a:rPr lang="ru-RU" sz="6000" dirty="0">
                <a:latin typeface="Arial" charset="0"/>
              </a:rPr>
              <a:t> - </a:t>
            </a:r>
            <a:r>
              <a:rPr lang="ru-RU" sz="3600" dirty="0">
                <a:latin typeface="Arial" charset="0"/>
                <a:sym typeface="Webdings" pitchFamily="18" charset="2"/>
              </a:rPr>
              <a:t>НОВАТОРЫ</a:t>
            </a:r>
          </a:p>
          <a:p>
            <a:pPr algn="ctr"/>
            <a:r>
              <a:rPr lang="ru-RU" sz="6000" dirty="0">
                <a:solidFill>
                  <a:srgbClr val="000066"/>
                </a:solidFill>
                <a:latin typeface="Arial" charset="0"/>
                <a:sym typeface="Webdings" pitchFamily="18" charset="2"/>
              </a:rPr>
              <a:t></a:t>
            </a:r>
            <a:r>
              <a:rPr lang="ru-RU" sz="4800" dirty="0">
                <a:latin typeface="Arial" charset="0"/>
              </a:rPr>
              <a:t> - </a:t>
            </a:r>
            <a:r>
              <a:rPr lang="ru-RU" sz="3600" dirty="0">
                <a:latin typeface="Arial" charset="0"/>
                <a:sym typeface="Webdings" pitchFamily="18" charset="2"/>
              </a:rPr>
              <a:t>РАННИЕ РЕЦИПИЕНТЫ</a:t>
            </a:r>
          </a:p>
          <a:p>
            <a:pPr algn="ctr"/>
            <a:r>
              <a:rPr lang="ru-RU" sz="5400" dirty="0">
                <a:solidFill>
                  <a:schemeClr val="accent1"/>
                </a:solidFill>
                <a:latin typeface="Arial" charset="0"/>
                <a:sym typeface="Webdings" pitchFamily="18" charset="2"/>
              </a:rPr>
              <a:t></a:t>
            </a:r>
            <a:r>
              <a:rPr lang="ru-RU" sz="4800" dirty="0">
                <a:latin typeface="Arial" charset="0"/>
              </a:rPr>
              <a:t>- </a:t>
            </a:r>
            <a:r>
              <a:rPr lang="ru-RU" sz="3600" dirty="0">
                <a:latin typeface="Arial" charset="0"/>
                <a:sym typeface="Webdings" pitchFamily="18" charset="2"/>
              </a:rPr>
              <a:t>РАННЕЕ БОЛЬШИНСТВО</a:t>
            </a:r>
          </a:p>
          <a:p>
            <a:pPr algn="ctr"/>
            <a:r>
              <a:rPr lang="ru-RU" sz="5400" dirty="0">
                <a:solidFill>
                  <a:schemeClr val="tx2"/>
                </a:solidFill>
                <a:latin typeface="Arial" charset="0"/>
                <a:sym typeface="Webdings" pitchFamily="18" charset="2"/>
              </a:rPr>
              <a:t></a:t>
            </a:r>
            <a:r>
              <a:rPr lang="ru-RU" sz="4800" dirty="0">
                <a:latin typeface="Arial" charset="0"/>
              </a:rPr>
              <a:t> - </a:t>
            </a:r>
            <a:r>
              <a:rPr lang="ru-RU" sz="3600" dirty="0">
                <a:latin typeface="Arial" charset="0"/>
                <a:sym typeface="Webdings" pitchFamily="18" charset="2"/>
              </a:rPr>
              <a:t>ОТСТАЮЩИЕ</a:t>
            </a:r>
          </a:p>
          <a:p>
            <a:pPr algn="ctr"/>
            <a:r>
              <a:rPr lang="ru-RU" sz="3600" dirty="0">
                <a:latin typeface="Arial" charset="0"/>
                <a:sym typeface="Webdings" pitchFamily="18" charset="2"/>
              </a:rPr>
              <a:t> </a:t>
            </a:r>
          </a:p>
          <a:p>
            <a:pPr algn="ctr"/>
            <a:endParaRPr lang="ru-RU" sz="3600" dirty="0">
              <a:latin typeface="Arial" charset="0"/>
              <a:sym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840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18973848"/>
              </p:ext>
            </p:extLst>
          </p:nvPr>
        </p:nvGraphicFramePr>
        <p:xfrm>
          <a:off x="4695" y="1340768"/>
          <a:ext cx="6007465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9366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Логика инновационной деятельности</a:t>
            </a:r>
            <a:endParaRPr lang="ru-RU" sz="4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425" y="2565400"/>
            <a:ext cx="3095625" cy="25923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ИННОВАЦИЯ – РЕЗУЛЬТАТ ИННОВАЦИОННОЙ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424498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260649"/>
            <a:ext cx="8317234" cy="6408712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ru-RU" b="1" dirty="0" smtClean="0"/>
              <a:t>Уровни новшеств в образовании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ru-RU" sz="2400" b="1" dirty="0" smtClean="0"/>
              <a:t>(А.В. </a:t>
            </a:r>
            <a:r>
              <a:rPr lang="ru-RU" sz="2400" b="1" dirty="0" err="1" smtClean="0"/>
              <a:t>Хуторский</a:t>
            </a:r>
            <a:r>
              <a:rPr lang="ru-RU" sz="2400" b="1" dirty="0" smtClean="0"/>
              <a:t>)</a:t>
            </a:r>
            <a:endParaRPr lang="ru-RU" b="1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800" dirty="0" smtClean="0"/>
              <a:t>1. </a:t>
            </a:r>
            <a:r>
              <a:rPr lang="ru-RU" sz="2800" u="sng" dirty="0" smtClean="0"/>
              <a:t>Усовершенствование</a:t>
            </a:r>
            <a:r>
              <a:rPr lang="ru-RU" sz="2800" dirty="0" smtClean="0"/>
              <a:t> (изменение 1 или нескольких элементов ОП)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800" dirty="0" smtClean="0"/>
              <a:t>2. </a:t>
            </a:r>
            <a:r>
              <a:rPr lang="ru-RU" sz="2800" u="sng" dirty="0" smtClean="0"/>
              <a:t>Рационализация </a:t>
            </a:r>
            <a:r>
              <a:rPr lang="ru-RU" sz="2800" dirty="0" smtClean="0"/>
              <a:t> - новое правило использования традиционных средств для решения традиционных задач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800" dirty="0" smtClean="0"/>
              <a:t>3. </a:t>
            </a:r>
            <a:r>
              <a:rPr lang="ru-RU" sz="2800" u="sng" dirty="0" smtClean="0"/>
              <a:t>Модернизация</a:t>
            </a:r>
            <a:r>
              <a:rPr lang="ru-RU" sz="2800" dirty="0" smtClean="0"/>
              <a:t> – изменение нескольких элементов обр. системы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800" dirty="0" smtClean="0"/>
              <a:t>4. </a:t>
            </a:r>
            <a:r>
              <a:rPr lang="ru-RU" sz="2800" u="sng" dirty="0" smtClean="0"/>
              <a:t>Эвристическое решение</a:t>
            </a:r>
            <a:r>
              <a:rPr lang="ru-RU" sz="2800" dirty="0" smtClean="0"/>
              <a:t> – способ решения известных </a:t>
            </a:r>
            <a:r>
              <a:rPr lang="ru-RU" sz="2800" dirty="0" err="1" smtClean="0"/>
              <a:t>пед</a:t>
            </a:r>
            <a:r>
              <a:rPr lang="ru-RU" sz="2800" dirty="0" smtClean="0"/>
              <a:t>. проблем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800" dirty="0" smtClean="0"/>
              <a:t>5.</a:t>
            </a:r>
            <a:r>
              <a:rPr lang="ru-RU" sz="2800" u="sng" dirty="0" smtClean="0"/>
              <a:t>Педагогическое изобретение</a:t>
            </a:r>
            <a:r>
              <a:rPr lang="ru-RU" sz="2800" dirty="0" smtClean="0"/>
              <a:t> - новое средство, технология новое сочетание средств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800" dirty="0" smtClean="0"/>
              <a:t>6. </a:t>
            </a:r>
            <a:r>
              <a:rPr lang="ru-RU" sz="2800" u="sng" dirty="0" smtClean="0"/>
              <a:t>Педагогическое открытие </a:t>
            </a:r>
            <a:r>
              <a:rPr lang="ru-RU" sz="2800" dirty="0" smtClean="0"/>
              <a:t>– постановка и решение новой педагогической проблемы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1486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Содержание </a:t>
            </a:r>
            <a:r>
              <a:rPr lang="ru-RU" sz="3600" dirty="0" err="1" smtClean="0"/>
              <a:t>инновационно</a:t>
            </a:r>
            <a:r>
              <a:rPr lang="ru-RU" sz="3600" dirty="0" smtClean="0"/>
              <a:t>-методического направления работы МО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53952" y="2420888"/>
            <a:ext cx="7632848" cy="2644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образовательных инноваций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образовательных инноваций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банка данных по инновациям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реализация инновационных и экспериментальных проектов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30336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распознать инновацию: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Анализ опыта (своего и коллег)!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Что НЕ ТАК? (не традиционно)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Что здесь ВАШЕ? (Ваш вклад)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Что это ДАЁТ по сравнению с традиционной практикой? (ПОЛОЖИТЕЛЬНЫЙ РЕЗУЛЬТАТ)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382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Что такое инновационный проект?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b="1" i="1" dirty="0" smtClean="0"/>
              <a:t>Проектирование</a:t>
            </a:r>
            <a:r>
              <a:rPr lang="ru-RU" sz="2400" dirty="0" smtClean="0"/>
              <a:t>  - вид деятельности, дающий начало изменениям в искусственной среде. (Дж. К. Джонс)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i="1" dirty="0" smtClean="0"/>
              <a:t>Проект – </a:t>
            </a:r>
            <a:r>
              <a:rPr lang="ru-RU" sz="2400" dirty="0" smtClean="0"/>
              <a:t>это прототип, идеальный образ предполагаемого или возможного объекта, состояния, в некоторых случаях – план, замысел какого – либо действия. (Н.В. </a:t>
            </a:r>
            <a:r>
              <a:rPr lang="ru-RU" sz="2400" dirty="0" err="1" smtClean="0"/>
              <a:t>Матяш</a:t>
            </a:r>
            <a:r>
              <a:rPr lang="ru-RU" sz="2400" dirty="0" smtClean="0"/>
              <a:t>, В.Д. Симоненко)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i="1" dirty="0" smtClean="0"/>
              <a:t>Инновационный проект – </a:t>
            </a:r>
            <a:r>
              <a:rPr lang="ru-RU" sz="2400" dirty="0" smtClean="0"/>
              <a:t> </a:t>
            </a:r>
            <a:r>
              <a:rPr lang="ru-RU" sz="2400" dirty="0"/>
              <a:t>совокупность документов, определяющих систему научно-обоснованных целей и мероприятий по решению какой-либо проблемы, организацию инновационных процессов в пространстве и во времени</a:t>
            </a:r>
            <a:endParaRPr lang="ru-RU" sz="2400" b="1" i="1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990600" y="5978013"/>
            <a:ext cx="7315200" cy="69134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FF3300"/>
                </a:solidFill>
              </a:rPr>
              <a:t>Суть проектирования – изменение действительности</a:t>
            </a:r>
          </a:p>
          <a:p>
            <a:pPr algn="ctr"/>
            <a:endParaRPr lang="ru-RU" sz="2000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072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altLang="ru-RU" sz="3200" b="1" dirty="0" smtClean="0"/>
              <a:t>Что может  проектировать педагог?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dirty="0" smtClean="0"/>
              <a:t>ОБЪЕКТЫ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/>
              <a:t>Педагогическая система, воспитательная система (субъекты, материально-техническое обеспечение, процессы)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/>
              <a:t>Педагогический процесс (задачи, содержание, формы, методы, средства, результаты)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/>
              <a:t>Педагогические технологии (алгоритм действий педагога)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/>
              <a:t>Образовательная среда (помещения, оборудование, оформление)</a:t>
            </a:r>
            <a:endParaRPr lang="ru-RU" altLang="ru-RU" sz="2000" dirty="0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900" b="1" dirty="0" smtClean="0"/>
              <a:t>ПРЕДМЕТЫ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Образовательные стандарты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Учебные планы и программы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Рабочие программы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Программы воспитания и социализации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Педагогические цели (планируемые результаты)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Планы работы кружков, клубов по интересам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Планы учебных занятий и иных форм организации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Диагностические карты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План работы методического объединения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Рабочие тетради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Образовательные события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Демонстрационные материалы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Страница сайта …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199583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3744912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dirty="0" smtClean="0"/>
              <a:t>Какова структура педагогического проекта?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3779838" cy="4525963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Название проекта,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Постановка проблемы,</a:t>
            </a:r>
            <a:endParaRPr lang="en-US" alt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Концепция,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Целевое назначение проекта,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Задачи проекта,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Участники,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Общий замысел,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Деятельность по реализации проекта (этапы, формы, содержание, способы организации),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Ресурсное обеспечение,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Ожидаемый результат,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Календарный план</a:t>
            </a:r>
          </a:p>
          <a:p>
            <a:pPr>
              <a:lnSpc>
                <a:spcPct val="80000"/>
              </a:lnSpc>
            </a:pPr>
            <a:r>
              <a:rPr lang="ru-RU" altLang="ru-RU" sz="1800" b="1" dirty="0" smtClean="0"/>
              <a:t>ОЦЕНКА рисков и перспектив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1800" smtClean="0"/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3733800" y="304800"/>
            <a:ext cx="5207000" cy="6791325"/>
            <a:chOff x="0" y="96"/>
            <a:chExt cx="5616" cy="4368"/>
          </a:xfrm>
        </p:grpSpPr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88" y="96"/>
              <a:ext cx="528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НАЗВАНИЕ</a:t>
              </a: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88" y="480"/>
              <a:ext cx="5280" cy="288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ПРОБЛЕМА</a:t>
              </a: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88" y="912"/>
              <a:ext cx="1584" cy="48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ПРИЧИНА </a:t>
              </a: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2112" y="912"/>
              <a:ext cx="1584" cy="48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ПРИЧИНА </a:t>
              </a:r>
            </a:p>
            <a:p>
              <a:pPr algn="ctr" eaLnBrk="1" hangingPunct="1"/>
              <a:endParaRPr lang="ru-RU" altLang="ru-RU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3936" y="912"/>
              <a:ext cx="1584" cy="480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ПРИЧИНА </a:t>
              </a:r>
            </a:p>
            <a:p>
              <a:pPr algn="ctr" eaLnBrk="1" hangingPunct="1"/>
              <a:endParaRPr lang="ru-RU" altLang="ru-RU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88" y="1584"/>
              <a:ext cx="5280" cy="288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ЦЕЛЬ</a:t>
              </a: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88" y="2016"/>
              <a:ext cx="1584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2112" y="2016"/>
              <a:ext cx="1584" cy="48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ЗАДАЧА</a:t>
              </a: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3936" y="2016"/>
              <a:ext cx="1584" cy="480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ЗАДАЧА</a:t>
              </a: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88" y="2016"/>
              <a:ext cx="1584" cy="48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ЗАДАЧА</a:t>
              </a: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288" y="2496"/>
              <a:ext cx="1584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400"/>
                <a:t>МЕРОПРИЯТИЯ</a:t>
              </a:r>
            </a:p>
            <a:p>
              <a:pPr algn="ctr" eaLnBrk="1" hangingPunct="1"/>
              <a:endParaRPr lang="ru-RU" altLang="ru-RU" sz="1400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2112" y="2496"/>
              <a:ext cx="1584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400"/>
                <a:t>МЕРОПРИЯТИЯ</a:t>
              </a:r>
            </a:p>
            <a:p>
              <a:pPr algn="ctr" eaLnBrk="1" hangingPunct="1"/>
              <a:endParaRPr lang="ru-RU" altLang="ru-RU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3936" y="2496"/>
              <a:ext cx="1584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400"/>
                <a:t>МЕРОПРИЯТИЯ</a:t>
              </a:r>
            </a:p>
            <a:p>
              <a:pPr algn="ctr" eaLnBrk="1" hangingPunct="1"/>
              <a:endParaRPr lang="ru-RU" altLang="ru-RU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240" y="3744"/>
              <a:ext cx="2640" cy="38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ПРОДУКТ</a:t>
              </a:r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2880" y="3744"/>
              <a:ext cx="2640" cy="38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РЕЗУЛЬТАТ</a:t>
              </a:r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 flipH="1">
              <a:off x="1536" y="768"/>
              <a:ext cx="100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 flipH="1">
              <a:off x="2880" y="7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3312" y="768"/>
              <a:ext cx="96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AutoShape 24"/>
            <p:cNvSpPr>
              <a:spLocks noChangeArrowheads="1"/>
            </p:cNvSpPr>
            <p:nvPr/>
          </p:nvSpPr>
          <p:spPr bwMode="auto">
            <a:xfrm>
              <a:off x="5376" y="1104"/>
              <a:ext cx="240" cy="1392"/>
            </a:xfrm>
            <a:prstGeom prst="curvedLeftArrow">
              <a:avLst>
                <a:gd name="adj1" fmla="val 116000"/>
                <a:gd name="adj2" fmla="val 232000"/>
                <a:gd name="adj3" fmla="val 33333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65" name="AutoShape 25"/>
            <p:cNvSpPr>
              <a:spLocks noChangeArrowheads="1"/>
            </p:cNvSpPr>
            <p:nvPr/>
          </p:nvSpPr>
          <p:spPr bwMode="auto">
            <a:xfrm>
              <a:off x="0" y="1584"/>
              <a:ext cx="384" cy="2880"/>
            </a:xfrm>
            <a:prstGeom prst="curvedRightArrow">
              <a:avLst>
                <a:gd name="adj1" fmla="val 150000"/>
                <a:gd name="adj2" fmla="val 300000"/>
                <a:gd name="adj3" fmla="val 74236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66" name="AutoShape 26"/>
            <p:cNvSpPr>
              <a:spLocks noChangeArrowheads="1"/>
            </p:cNvSpPr>
            <p:nvPr/>
          </p:nvSpPr>
          <p:spPr bwMode="auto">
            <a:xfrm>
              <a:off x="3600" y="1104"/>
              <a:ext cx="240" cy="1392"/>
            </a:xfrm>
            <a:prstGeom prst="curvedLeftArrow">
              <a:avLst>
                <a:gd name="adj1" fmla="val 116000"/>
                <a:gd name="adj2" fmla="val 232000"/>
                <a:gd name="adj3" fmla="val 33333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67" name="AutoShape 27"/>
            <p:cNvSpPr>
              <a:spLocks noChangeArrowheads="1"/>
            </p:cNvSpPr>
            <p:nvPr/>
          </p:nvSpPr>
          <p:spPr bwMode="auto">
            <a:xfrm>
              <a:off x="1776" y="1104"/>
              <a:ext cx="240" cy="1392"/>
            </a:xfrm>
            <a:prstGeom prst="curvedLeftArrow">
              <a:avLst>
                <a:gd name="adj1" fmla="val 116000"/>
                <a:gd name="adj2" fmla="val 232000"/>
                <a:gd name="adj3" fmla="val 33333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1056" y="3456"/>
              <a:ext cx="16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 flipH="1">
              <a:off x="3024" y="3456"/>
              <a:ext cx="15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2880" y="34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5280" y="288"/>
              <a:ext cx="0" cy="3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8815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496300" cy="5661025"/>
          </a:xfrm>
        </p:spPr>
        <p:txBody>
          <a:bodyPr/>
          <a:lstStyle/>
          <a:p>
            <a:pPr marL="109538" indent="0" algn="just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400" b="1" dirty="0" smtClean="0"/>
              <a:t>	1.Экспериментальная и ИД в сфере образования осуществляется в целях </a:t>
            </a:r>
            <a:r>
              <a:rPr lang="ru-RU" sz="2400" b="1" dirty="0" smtClean="0">
                <a:solidFill>
                  <a:schemeClr val="accent2"/>
                </a:solidFill>
              </a:rPr>
              <a:t>обеспечения модернизации и развития системы образования </a:t>
            </a:r>
            <a:r>
              <a:rPr lang="ru-RU" sz="2400" b="1" dirty="0" smtClean="0"/>
              <a:t>с учетом основных направлений социально-экономического развития РФ, реализации приоритетных направлений государственной политики РФ в сфере образования.</a:t>
            </a:r>
          </a:p>
          <a:p>
            <a:pPr marL="109538" indent="0" algn="just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400" b="1" dirty="0" smtClean="0"/>
              <a:t>	2. Экспериментальная деятельность направлена </a:t>
            </a:r>
            <a:r>
              <a:rPr lang="ru-RU" sz="2400" b="1" dirty="0" smtClean="0">
                <a:solidFill>
                  <a:schemeClr val="accent2"/>
                </a:solidFill>
              </a:rPr>
              <a:t>на разработку, апробацию и внедрение новых образовательных технологий,  и осуществляется в форме экспериментов,</a:t>
            </a:r>
            <a:r>
              <a:rPr lang="ru-RU" sz="2400" b="1" dirty="0" smtClean="0">
                <a:solidFill>
                  <a:srgbClr val="3333CC"/>
                </a:solidFill>
              </a:rPr>
              <a:t> </a:t>
            </a:r>
            <a:r>
              <a:rPr lang="ru-RU" sz="2400" b="1" dirty="0" smtClean="0"/>
              <a:t>порядок и условия проведения которых определяются Правительством РФ. </a:t>
            </a:r>
          </a:p>
        </p:txBody>
      </p:sp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0344" y="9925"/>
            <a:ext cx="9144000" cy="169088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Ст.20</a:t>
            </a:r>
            <a:r>
              <a:rPr lang="ru-RU" sz="3200" dirty="0"/>
              <a:t>. Экспериментальная и </a:t>
            </a:r>
            <a:r>
              <a:rPr lang="ru-RU" sz="2800" dirty="0"/>
              <a:t>инновационная</a:t>
            </a:r>
            <a:r>
              <a:rPr lang="ru-RU" sz="3200" dirty="0"/>
              <a:t> деятельность в сфере </a:t>
            </a:r>
            <a:r>
              <a:rPr lang="ru-RU" sz="3200" dirty="0" smtClean="0"/>
              <a:t>образования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273-ФЗ  «Об образовании в РФ»</a:t>
            </a:r>
          </a:p>
        </p:txBody>
      </p:sp>
    </p:spTree>
    <p:extLst>
      <p:ext uri="{BB962C8B-B14F-4D97-AF65-F5344CB8AC3E}">
        <p14:creationId xmlns:p14="http://schemas.microsoft.com/office/powerpoint/2010/main" val="1754582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Практика ИД в образовательной организации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занимается ИД в ОО?</a:t>
            </a:r>
          </a:p>
          <a:p>
            <a:r>
              <a:rPr lang="ru-RU" dirty="0" smtClean="0"/>
              <a:t>Какие органы (объединения) участвуют в управлении ИД?</a:t>
            </a:r>
          </a:p>
          <a:p>
            <a:r>
              <a:rPr lang="ru-RU" dirty="0" smtClean="0"/>
              <a:t>Какие документы регламентируют ИД в ОО?</a:t>
            </a:r>
          </a:p>
          <a:p>
            <a:r>
              <a:rPr lang="ru-RU" dirty="0" smtClean="0"/>
              <a:t>Какие требования предъявляются к педагогам, занимающимся ИД?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645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Вопросы, которые можно рассматривать на МО: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Сущность инновационной деятельности</a:t>
            </a:r>
          </a:p>
          <a:p>
            <a:r>
              <a:rPr lang="ru-RU" dirty="0" smtClean="0"/>
              <a:t>Обзор инновационных практик (можно рассматривать ежегодно)</a:t>
            </a:r>
          </a:p>
          <a:p>
            <a:r>
              <a:rPr lang="ru-RU" dirty="0" smtClean="0"/>
              <a:t>Обсуждение конкретных проектов и программ ИД в ОО</a:t>
            </a:r>
          </a:p>
          <a:p>
            <a:r>
              <a:rPr lang="ru-RU" dirty="0" smtClean="0"/>
              <a:t>Требования к инновационным проектам и программам (разработка шаблонов, буклетов)</a:t>
            </a:r>
          </a:p>
          <a:p>
            <a:r>
              <a:rPr lang="ru-RU" dirty="0" smtClean="0"/>
              <a:t>Как оценить качество ИД</a:t>
            </a:r>
          </a:p>
          <a:p>
            <a:r>
              <a:rPr lang="ru-RU" dirty="0" smtClean="0"/>
              <a:t>Как подготовить отчёт по ИД</a:t>
            </a:r>
          </a:p>
          <a:p>
            <a:r>
              <a:rPr lang="ru-RU" dirty="0" smtClean="0"/>
              <a:t>Этика педагогических инноваций</a:t>
            </a:r>
          </a:p>
          <a:p>
            <a:r>
              <a:rPr lang="ru-RU" dirty="0" smtClean="0"/>
              <a:t>Тренинг по развитию творческого мышления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73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idx="1"/>
          </p:nvPr>
        </p:nvSpPr>
        <p:spPr>
          <a:xfrm>
            <a:off x="323850" y="620713"/>
            <a:ext cx="8424863" cy="5832475"/>
          </a:xfrm>
        </p:spPr>
        <p:txBody>
          <a:bodyPr/>
          <a:lstStyle/>
          <a:p>
            <a:pPr marL="109538" indent="0" algn="just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	</a:t>
            </a:r>
            <a:r>
              <a:rPr lang="ru-RU" sz="2400" b="1" dirty="0" smtClean="0"/>
              <a:t>3. ИД ориентирована на совершенствование научно-педагогического, учебно-методического, организационного, правового, финансово-экономического, кадрового, материально-технического обеспечения системы образования и осуществляется в </a:t>
            </a:r>
            <a:r>
              <a:rPr lang="ru-RU" sz="2400" b="1" dirty="0" smtClean="0">
                <a:solidFill>
                  <a:schemeClr val="accent2"/>
                </a:solidFill>
              </a:rPr>
              <a:t>форме реализации инновационных проектов и программ организациями</a:t>
            </a:r>
            <a:r>
              <a:rPr lang="ru-RU" sz="2400" b="1" dirty="0" smtClean="0"/>
              <a:t>, осуществляющими образовательную деятельность, и иными действующими в сфере образования организациями, а также их объединениями.</a:t>
            </a:r>
          </a:p>
          <a:p>
            <a:pPr marL="109538" indent="0" algn="just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400" b="1" dirty="0" smtClean="0"/>
              <a:t>	При реализации инновационного проекта, программы должны быть </a:t>
            </a:r>
            <a:r>
              <a:rPr lang="ru-RU" sz="2400" b="1" dirty="0" smtClean="0">
                <a:solidFill>
                  <a:schemeClr val="accent2"/>
                </a:solidFill>
              </a:rPr>
              <a:t>обеспечены соблюдение прав и законных интересов участников </a:t>
            </a:r>
            <a:r>
              <a:rPr lang="ru-RU" sz="2400" b="1" dirty="0" smtClean="0"/>
              <a:t>образовательных отношений, предоставление образования, уровень и качество которого </a:t>
            </a:r>
            <a:r>
              <a:rPr lang="ru-RU" sz="2400" b="1" dirty="0" smtClean="0">
                <a:solidFill>
                  <a:schemeClr val="accent2"/>
                </a:solidFill>
              </a:rPr>
              <a:t>не может быть ниже требований, установленных ФГОС</a:t>
            </a:r>
            <a:r>
              <a:rPr lang="ru-RU" sz="2400" b="1" dirty="0" smtClean="0"/>
              <a:t>, ФГТ, образовательным стандартом.</a:t>
            </a:r>
          </a:p>
        </p:txBody>
      </p:sp>
    </p:spTree>
    <p:extLst>
      <p:ext uri="{BB962C8B-B14F-4D97-AF65-F5344CB8AC3E}">
        <p14:creationId xmlns:p14="http://schemas.microsoft.com/office/powerpoint/2010/main" val="4193504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20712"/>
            <a:ext cx="8763000" cy="5472583"/>
          </a:xfrm>
        </p:spPr>
        <p:txBody>
          <a:bodyPr>
            <a:normAutofit/>
          </a:bodyPr>
          <a:lstStyle/>
          <a:p>
            <a:pPr marL="365760" indent="-256032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200" b="1" dirty="0"/>
              <a:t>	</a:t>
            </a:r>
            <a:r>
              <a:rPr lang="ru-RU" sz="2200" b="1" dirty="0" smtClean="0"/>
              <a:t>	4. </a:t>
            </a:r>
            <a:r>
              <a:rPr lang="ru-RU" sz="2400" b="1" dirty="0" smtClean="0"/>
              <a:t>В целях создания условий  для реализации инновационных проектов и программ, имеющих существенное значение для обеспечения развития системы образования, организации (п.3) и реализующие  указанные инновационные проекты и программы, </a:t>
            </a:r>
            <a:r>
              <a:rPr lang="ru-RU" sz="2400" b="1" dirty="0" smtClean="0">
                <a:solidFill>
                  <a:schemeClr val="accent2"/>
                </a:solidFill>
              </a:rPr>
              <a:t>признаются федеральными или региональными  инновационными площадками и составляют инновационную  инфраструктуру  в системе образования. </a:t>
            </a:r>
            <a:r>
              <a:rPr lang="ru-RU" sz="2400" b="1" dirty="0" smtClean="0"/>
              <a:t>Порядок формирования  и функционирования инновационной структуры  в системе образования, перечень федеральных инновационных площадок устанавливается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образования. Порядок признания организаций, указанных в п.3., региональными инновационными площадками устанавливается  органами государственной власти субъектов РФ.</a:t>
            </a:r>
          </a:p>
        </p:txBody>
      </p:sp>
    </p:spTree>
    <p:extLst>
      <p:ext uri="{BB962C8B-B14F-4D97-AF65-F5344CB8AC3E}">
        <p14:creationId xmlns:p14="http://schemas.microsoft.com/office/powerpoint/2010/main" val="263955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Нормативное сопровождение ИД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dirty="0"/>
              <a:t>Федеральный закон от N 273-ФЗ 29.12.2012 «Об образовании в Российской Федерации»</a:t>
            </a:r>
          </a:p>
          <a:p>
            <a:pPr lvl="0" algn="just"/>
            <a:r>
              <a:rPr lang="ru-RU" dirty="0"/>
              <a:t>«Стратегия инновационного развития Российской Федерации на период до 2020 года», утверждённая Распоряжением Правительства Российской Федерации от 8 декабря 2011 г. N 2227-р</a:t>
            </a:r>
          </a:p>
          <a:p>
            <a:pPr lvl="0" algn="just"/>
            <a:r>
              <a:rPr lang="ru-RU" dirty="0"/>
              <a:t>Приказ Министерства образования и науки Российской Федерации (</a:t>
            </a:r>
            <a:r>
              <a:rPr lang="ru-RU" dirty="0" err="1"/>
              <a:t>Минобрнауки</a:t>
            </a:r>
            <a:r>
              <a:rPr lang="ru-RU" dirty="0"/>
              <a:t> России) от 23 июля 2013 г. N 611 г. Москва "Об утверждении Порядка формирования и функционирования инновационной инфраструктуры в системе образования" (вступил в силу с 1 сентября 2013г.)</a:t>
            </a:r>
          </a:p>
          <a:p>
            <a:pPr lvl="0" algn="just"/>
            <a:r>
              <a:rPr lang="ru-RU" dirty="0"/>
              <a:t>ОБЛАСТНОЙ ЗАКОН  «Об образовании в Архангельской области»</a:t>
            </a:r>
          </a:p>
          <a:p>
            <a:pPr lvl="0" algn="just"/>
            <a:r>
              <a:rPr lang="ru-RU" dirty="0"/>
              <a:t>Постановление Министерства образования и науки Архангельской области №31 от 10 октября 2014 года «Об утверждении Порядка признания организаций, осуществляющих образовательную деятельность, и иных, действующих в сфере образования организаций, а также их объединения региональными инновационными площадками»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07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/>
          <a:lstStyle/>
          <a:p>
            <a:pPr lvl="0" algn="ctr"/>
            <a:r>
              <a:rPr lang="ru-RU" dirty="0"/>
              <a:t>Педагогическая </a:t>
            </a:r>
            <a:r>
              <a:rPr lang="ru-RU" dirty="0" err="1"/>
              <a:t>инноватика</a:t>
            </a:r>
            <a:endParaRPr lang="ru-RU" dirty="0"/>
          </a:p>
          <a:p>
            <a:pPr lvl="0" algn="ctr"/>
            <a:r>
              <a:rPr lang="ru-RU" dirty="0"/>
              <a:t>Новшество</a:t>
            </a:r>
          </a:p>
          <a:p>
            <a:pPr lvl="0" algn="ctr"/>
            <a:r>
              <a:rPr lang="ru-RU" dirty="0"/>
              <a:t>Инновация</a:t>
            </a:r>
          </a:p>
          <a:p>
            <a:pPr lvl="0" algn="ctr"/>
            <a:r>
              <a:rPr lang="ru-RU" dirty="0"/>
              <a:t>Нововведение</a:t>
            </a:r>
          </a:p>
          <a:p>
            <a:pPr lvl="0" algn="ctr"/>
            <a:r>
              <a:rPr lang="ru-RU" dirty="0"/>
              <a:t>Инновационная </a:t>
            </a:r>
            <a:r>
              <a:rPr lang="ru-RU" dirty="0" smtClean="0"/>
              <a:t>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32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Педагогическая </a:t>
            </a:r>
            <a:r>
              <a:rPr lang="ru-RU" dirty="0" err="1" smtClean="0"/>
              <a:t>инноватика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Отрасль педагогической науки, которая изучает процесс создания, внедрения и оценки инноваций в сфере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96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Новшество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Явление, несущее в себе сущность, способы, методики, технологии организации и содержания нового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134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Введённое новое, которое приводит к </a:t>
            </a:r>
            <a:r>
              <a:rPr lang="ru-RU" u="sng" dirty="0" smtClean="0"/>
              <a:t>положительным результатам</a:t>
            </a:r>
          </a:p>
          <a:p>
            <a:endParaRPr lang="ru-RU" u="sng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НОВШЕСТВО + НОВОВВЕДЕНИЕ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=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ИННОВАЦИЯ</a:t>
            </a:r>
          </a:p>
        </p:txBody>
      </p:sp>
    </p:spTree>
    <p:extLst>
      <p:ext uri="{BB962C8B-B14F-4D97-AF65-F5344CB8AC3E}">
        <p14:creationId xmlns:p14="http://schemas.microsoft.com/office/powerpoint/2010/main" val="647500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800</Words>
  <Application>Microsoft Office PowerPoint</Application>
  <PresentationFormat>Экран (4:3)</PresentationFormat>
  <Paragraphs>135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Times New Roman</vt:lpstr>
      <vt:lpstr>Webdings</vt:lpstr>
      <vt:lpstr>Wingdings</vt:lpstr>
      <vt:lpstr>Wingdings 2</vt:lpstr>
      <vt:lpstr>Wingdings 3</vt:lpstr>
      <vt:lpstr>Тема Office</vt:lpstr>
      <vt:lpstr>Организация инновационной деятельности в рамках методического объединения</vt:lpstr>
      <vt:lpstr>Ст.20. Экспериментальная и инновационная деятельность в сфере образования  273-ФЗ  «Об образовании в РФ»</vt:lpstr>
      <vt:lpstr>Презентация PowerPoint</vt:lpstr>
      <vt:lpstr>Презентация PowerPoint</vt:lpstr>
      <vt:lpstr>Нормативное сопровождение ИД</vt:lpstr>
      <vt:lpstr>Презентация PowerPoint</vt:lpstr>
      <vt:lpstr>Педагогическая инноватика</vt:lpstr>
      <vt:lpstr>Новшество</vt:lpstr>
      <vt:lpstr>ИННОВАЦИЯ</vt:lpstr>
      <vt:lpstr>Инновационная деятельность</vt:lpstr>
      <vt:lpstr>Последовательность этапов инновационного процесса  (В.А. Сластенин, Л.С. Подымова)</vt:lpstr>
      <vt:lpstr>Презентация PowerPoint</vt:lpstr>
      <vt:lpstr>Логика инновационной деятельности</vt:lpstr>
      <vt:lpstr>Презентация PowerPoint</vt:lpstr>
      <vt:lpstr>Содержание инновационно-методического направления работы МО</vt:lpstr>
      <vt:lpstr>Как распознать инновацию:</vt:lpstr>
      <vt:lpstr>Что такое инновационный проект?</vt:lpstr>
      <vt:lpstr>Что может  проектировать педагог?</vt:lpstr>
      <vt:lpstr>Какова структура педагогического проекта?</vt:lpstr>
      <vt:lpstr>Практика ИД в образовательной организации</vt:lpstr>
      <vt:lpstr>Вопросы, которые можно рассматривать на МО: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методической работы с педагогами, направленной на подготовку к инновационной (исследовательской) деятельности</dc:title>
  <dc:creator>ПК</dc:creator>
  <cp:lastModifiedBy>1</cp:lastModifiedBy>
  <cp:revision>16</cp:revision>
  <dcterms:created xsi:type="dcterms:W3CDTF">2014-09-14T08:16:07Z</dcterms:created>
  <dcterms:modified xsi:type="dcterms:W3CDTF">2015-09-22T07:01:19Z</dcterms:modified>
</cp:coreProperties>
</file>